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3C_6BA5B587.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13_DEF95FC6.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0A_959AA758.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259" r:id="rId5"/>
    <p:sldId id="311" r:id="rId6"/>
    <p:sldId id="304" r:id="rId7"/>
    <p:sldId id="277" r:id="rId8"/>
    <p:sldId id="283" r:id="rId9"/>
    <p:sldId id="314" r:id="rId10"/>
    <p:sldId id="323" r:id="rId11"/>
    <p:sldId id="547" r:id="rId12"/>
    <p:sldId id="551" r:id="rId13"/>
    <p:sldId id="550" r:id="rId14"/>
    <p:sldId id="548" r:id="rId15"/>
    <p:sldId id="549" r:id="rId16"/>
    <p:sldId id="281" r:id="rId17"/>
    <p:sldId id="264" r:id="rId18"/>
    <p:sldId id="316" r:id="rId19"/>
    <p:sldId id="305" r:id="rId20"/>
    <p:sldId id="275" r:id="rId21"/>
    <p:sldId id="310" r:id="rId22"/>
    <p:sldId id="266" r:id="rId23"/>
    <p:sldId id="270" r:id="rId24"/>
    <p:sldId id="268" r:id="rId25"/>
    <p:sldId id="267" r:id="rId26"/>
    <p:sldId id="269" r:id="rId27"/>
    <p:sldId id="317" r:id="rId28"/>
    <p:sldId id="319" r:id="rId29"/>
    <p:sldId id="318" r:id="rId30"/>
    <p:sldId id="320" r:id="rId31"/>
    <p:sldId id="312" r:id="rId32"/>
    <p:sldId id="301" r:id="rId33"/>
    <p:sldId id="272" r:id="rId34"/>
    <p:sldId id="295" r:id="rId35"/>
    <p:sldId id="302" r:id="rId36"/>
    <p:sldId id="287" r:id="rId37"/>
    <p:sldId id="54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0D5E38-961C-DB33-BC76-2F0E05140714}" name="Anderson B. Mayfield" initials="ABM" userId="S::mayfieab@kaust.edu.sa::fb3a6b29-41e5-499f-81b8-441b12ce3cf4" providerId="AD"/>
  <p188:author id="{E3653D51-2631-2BC7-8056-FBF775329A6B}" name="Anderson B. Mayfield" initials="" userId="S::mayfieab@KAUST.EDU.SA::fb3a6b29-41e5-499f-81b8-441b12ce3cf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50"/>
    <p:restoredTop sz="94726"/>
  </p:normalViewPr>
  <p:slideViewPr>
    <p:cSldViewPr snapToGrid="0">
      <p:cViewPr varScale="1">
        <p:scale>
          <a:sx n="106" d="100"/>
          <a:sy n="106" d="100"/>
        </p:scale>
        <p:origin x="18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omments/modernComment_10A_959AA758.xml><?xml version="1.0" encoding="utf-8"?>
<p188:cmLst xmlns:a="http://schemas.openxmlformats.org/drawingml/2006/main" xmlns:r="http://schemas.openxmlformats.org/officeDocument/2006/relationships" xmlns:p188="http://schemas.microsoft.com/office/powerpoint/2018/8/main">
  <p188:cm id="{EF6E6747-9D9B-3B4B-9E1B-75F05B54DEE2}" authorId="{A80D5E38-961C-DB33-BC76-2F0E05140714}" status="resolved" created="2023-09-25T06:27:52.544" complete="100000">
    <pc:sldMkLst xmlns:pc="http://schemas.microsoft.com/office/powerpoint/2013/main/command">
      <pc:docMk/>
      <pc:sldMk cId="2509940568" sldId="266"/>
    </pc:sldMkLst>
    <p188:txBody>
      <a:bodyPr/>
      <a:lstStyle/>
      <a:p>
        <a:r>
          <a:rPr lang="en-SA"/>
          <a:t>Ask for clarification. [@Maheshwar R. Gummalla]</a:t>
        </a:r>
      </a:p>
    </p188:txBody>
  </p188:cm>
</p188:cmLst>
</file>

<file path=ppt/comments/modernComment_113_DEF95FC6.xml><?xml version="1.0" encoding="utf-8"?>
<p188:cmLst xmlns:a="http://schemas.openxmlformats.org/drawingml/2006/main" xmlns:r="http://schemas.openxmlformats.org/officeDocument/2006/relationships" xmlns:p188="http://schemas.microsoft.com/office/powerpoint/2018/8/main">
  <p188:cm id="{C4244D24-5E02-0842-BB6A-AB815B1647CA}" authorId="{A80D5E38-961C-DB33-BC76-2F0E05140714}" status="resolved" created="2023-09-25T06:55:08.719" complete="100000">
    <ac:txMkLst xmlns:ac="http://schemas.microsoft.com/office/drawing/2013/main/command">
      <pc:docMk xmlns:pc="http://schemas.microsoft.com/office/powerpoint/2013/main/command"/>
      <pc:sldMk xmlns:pc="http://schemas.microsoft.com/office/powerpoint/2013/main/command" cId="3740884934" sldId="275"/>
      <ac:spMk id="3" creationId="{00000000-0000-0000-0000-000000000000}"/>
      <ac:txMk cp="1116">
        <ac:context len="1117" hash="593356740"/>
      </ac:txMk>
    </ac:txMkLst>
    <p188:pos x="10565473" y="4532070"/>
    <p188:txBody>
      <a:bodyPr/>
      <a:lstStyle/>
      <a:p>
        <a:r>
          <a:rPr lang="en-SA"/>
          <a:t>[@Maheshwar R. Gummalla] Are you referring to the Excel template here or the Concept Note application itself?</a:t>
        </a:r>
      </a:p>
    </p188:txBody>
  </p188:cm>
</p188:cmLst>
</file>

<file path=ppt/comments/modernComment_13C_6BA5B587.xml><?xml version="1.0" encoding="utf-8"?>
<p188:cmLst xmlns:a="http://schemas.openxmlformats.org/drawingml/2006/main" xmlns:r="http://schemas.openxmlformats.org/officeDocument/2006/relationships" xmlns:p188="http://schemas.microsoft.com/office/powerpoint/2018/8/main">
  <p188:cm id="{0EDF1CCA-F448-1D4E-8107-2D8ACAEA0D7A}" authorId="{E3653D51-2631-2BC7-8056-FBF775329A6B}" status="resolved" created="2023-09-25T04:16:53.103" complete="100000">
    <ac:txMkLst xmlns:ac="http://schemas.microsoft.com/office/drawing/2013/main/command">
      <pc:docMk xmlns:pc="http://schemas.microsoft.com/office/powerpoint/2013/main/command"/>
      <pc:sldMk xmlns:pc="http://schemas.microsoft.com/office/powerpoint/2013/main/command" cId="1806022023" sldId="316"/>
      <ac:spMk id="3" creationId="{00000000-0000-0000-0000-000000000000}"/>
      <ac:txMk cp="906" len="94">
        <ac:context len="1149" hash="572472432"/>
      </ac:txMk>
    </ac:txMkLst>
    <p188:pos x="6645404" y="3956408"/>
    <p188:txBody>
      <a:bodyPr/>
      <a:lstStyle/>
      <a:p>
        <a:r>
          <a:rPr lang="en-US"/>
          <a:t>Revise this section.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584BF-CD74-4B4B-9E00-D68ED56BE294}" type="datetimeFigureOut">
              <a:rPr lang="en-US" smtClean="0"/>
              <a:t>9/15/24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2C17B-76E6-462C-91EF-8E9802C4ABE5}" type="slidenum">
              <a:rPr lang="en-US" smtClean="0"/>
              <a:t>‹#›</a:t>
            </a:fld>
            <a:endParaRPr lang="en-US"/>
          </a:p>
        </p:txBody>
      </p:sp>
    </p:spTree>
    <p:extLst>
      <p:ext uri="{BB962C8B-B14F-4D97-AF65-F5344CB8AC3E}">
        <p14:creationId xmlns:p14="http://schemas.microsoft.com/office/powerpoint/2010/main" val="1689832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1412f64444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1412f64444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413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329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35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787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8064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635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808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557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67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972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9070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Mention that we will record this and make it publicly available. </a:t>
            </a:r>
            <a:endParaRPr/>
          </a:p>
        </p:txBody>
      </p:sp>
    </p:spTree>
    <p:extLst>
      <p:ext uri="{BB962C8B-B14F-4D97-AF65-F5344CB8AC3E}">
        <p14:creationId xmlns:p14="http://schemas.microsoft.com/office/powerpoint/2010/main" val="4076032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542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3646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8048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407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239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087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366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480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222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208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969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214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745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2002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732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19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817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1352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104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182850" tIns="182850" rIns="182850" bIns="182850" anchor="ctr" anchorCtr="0">
            <a:normAutofit/>
          </a:bodyPr>
          <a:lstStyle>
            <a:lvl1pPr lvl="0" algn="ctr">
              <a:spcBef>
                <a:spcPts val="0"/>
              </a:spcBef>
              <a:spcAft>
                <a:spcPts val="0"/>
              </a:spcAft>
              <a:buSzPts val="7200"/>
              <a:buNone/>
              <a:defRPr sz="4800"/>
            </a:lvl1pPr>
            <a:lvl2pPr lvl="1" algn="ctr">
              <a:spcBef>
                <a:spcPts val="0"/>
              </a:spcBef>
              <a:spcAft>
                <a:spcPts val="0"/>
              </a:spcAft>
              <a:buSzPts val="7200"/>
              <a:buNone/>
              <a:defRPr sz="4800"/>
            </a:lvl2pPr>
            <a:lvl3pPr lvl="2" algn="ctr">
              <a:spcBef>
                <a:spcPts val="0"/>
              </a:spcBef>
              <a:spcAft>
                <a:spcPts val="0"/>
              </a:spcAft>
              <a:buSzPts val="7200"/>
              <a:buNone/>
              <a:defRPr sz="4800"/>
            </a:lvl3pPr>
            <a:lvl4pPr lvl="3" algn="ctr">
              <a:spcBef>
                <a:spcPts val="0"/>
              </a:spcBef>
              <a:spcAft>
                <a:spcPts val="0"/>
              </a:spcAft>
              <a:buSzPts val="7200"/>
              <a:buNone/>
              <a:defRPr sz="4800"/>
            </a:lvl4pPr>
            <a:lvl5pPr lvl="4" algn="ctr">
              <a:spcBef>
                <a:spcPts val="0"/>
              </a:spcBef>
              <a:spcAft>
                <a:spcPts val="0"/>
              </a:spcAft>
              <a:buSzPts val="7200"/>
              <a:buNone/>
              <a:defRPr sz="4800"/>
            </a:lvl5pPr>
            <a:lvl6pPr lvl="5" algn="ctr">
              <a:spcBef>
                <a:spcPts val="0"/>
              </a:spcBef>
              <a:spcAft>
                <a:spcPts val="0"/>
              </a:spcAft>
              <a:buSzPts val="7200"/>
              <a:buNone/>
              <a:defRPr sz="4800"/>
            </a:lvl6pPr>
            <a:lvl7pPr lvl="6" algn="ctr">
              <a:spcBef>
                <a:spcPts val="0"/>
              </a:spcBef>
              <a:spcAft>
                <a:spcPts val="0"/>
              </a:spcAft>
              <a:buSzPts val="7200"/>
              <a:buNone/>
              <a:defRPr sz="4800"/>
            </a:lvl7pPr>
            <a:lvl8pPr lvl="7" algn="ctr">
              <a:spcBef>
                <a:spcPts val="0"/>
              </a:spcBef>
              <a:spcAft>
                <a:spcPts val="0"/>
              </a:spcAft>
              <a:buSzPts val="7200"/>
              <a:buNone/>
              <a:defRPr sz="4800"/>
            </a:lvl8pPr>
            <a:lvl9pPr lvl="8" algn="ctr">
              <a:spcBef>
                <a:spcPts val="0"/>
              </a:spcBef>
              <a:spcAft>
                <a:spcPts val="0"/>
              </a:spcAft>
              <a:buSzPts val="72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02415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182850" tIns="182850" rIns="182850" bIns="182850" anchor="t" anchorCtr="0">
            <a:normAutofit/>
          </a:bodyPr>
          <a:lstStyle>
            <a:lvl1pPr marL="304815" lvl="0" indent="-304815">
              <a:spcBef>
                <a:spcPts val="0"/>
              </a:spcBef>
              <a:spcAft>
                <a:spcPts val="0"/>
              </a:spcAft>
              <a:buSzPts val="3600"/>
              <a:buChar char="●"/>
              <a:defRPr/>
            </a:lvl1pPr>
            <a:lvl2pPr marL="609630" lvl="1" indent="-270947">
              <a:spcBef>
                <a:spcPts val="0"/>
              </a:spcBef>
              <a:spcAft>
                <a:spcPts val="0"/>
              </a:spcAft>
              <a:buSzPts val="2800"/>
              <a:buChar char="○"/>
              <a:defRPr/>
            </a:lvl2pPr>
            <a:lvl3pPr marL="914446" lvl="2" indent="-270947">
              <a:spcBef>
                <a:spcPts val="0"/>
              </a:spcBef>
              <a:spcAft>
                <a:spcPts val="0"/>
              </a:spcAft>
              <a:buSzPts val="2800"/>
              <a:buChar char="■"/>
              <a:defRPr/>
            </a:lvl3pPr>
            <a:lvl4pPr marL="1219261" lvl="3" indent="-270947">
              <a:spcBef>
                <a:spcPts val="0"/>
              </a:spcBef>
              <a:spcAft>
                <a:spcPts val="0"/>
              </a:spcAft>
              <a:buSzPts val="2800"/>
              <a:buChar char="●"/>
              <a:defRPr/>
            </a:lvl4pPr>
            <a:lvl5pPr marL="1524076" lvl="4" indent="-270947">
              <a:spcBef>
                <a:spcPts val="0"/>
              </a:spcBef>
              <a:spcAft>
                <a:spcPts val="0"/>
              </a:spcAft>
              <a:buSzPts val="2800"/>
              <a:buChar char="○"/>
              <a:defRPr/>
            </a:lvl5pPr>
            <a:lvl6pPr marL="1828891" lvl="5" indent="-270947">
              <a:spcBef>
                <a:spcPts val="0"/>
              </a:spcBef>
              <a:spcAft>
                <a:spcPts val="0"/>
              </a:spcAft>
              <a:buSzPts val="2800"/>
              <a:buChar char="■"/>
              <a:defRPr/>
            </a:lvl6pPr>
            <a:lvl7pPr marL="2133707" lvl="6" indent="-270947">
              <a:spcBef>
                <a:spcPts val="0"/>
              </a:spcBef>
              <a:spcAft>
                <a:spcPts val="0"/>
              </a:spcAft>
              <a:buSzPts val="2800"/>
              <a:buChar char="●"/>
              <a:defRPr/>
            </a:lvl7pPr>
            <a:lvl8pPr marL="2438522" lvl="7" indent="-270947">
              <a:spcBef>
                <a:spcPts val="0"/>
              </a:spcBef>
              <a:spcAft>
                <a:spcPts val="0"/>
              </a:spcAft>
              <a:buSzPts val="2800"/>
              <a:buChar char="○"/>
              <a:defRPr/>
            </a:lvl8pPr>
            <a:lvl9pPr marL="2743337" lvl="8" indent="-270947">
              <a:spcBef>
                <a:spcPts val="0"/>
              </a:spcBef>
              <a:spcAft>
                <a:spcPts val="0"/>
              </a:spcAft>
              <a:buSzPts val="28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5618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182850" tIns="182850" rIns="182850" bIns="182850" anchor="t" anchorCtr="0">
            <a:normAutofit/>
          </a:bodyPr>
          <a:lstStyle>
            <a:lvl1pPr marL="304815" lvl="0" indent="-270947">
              <a:spcBef>
                <a:spcPts val="0"/>
              </a:spcBef>
              <a:spcAft>
                <a:spcPts val="0"/>
              </a:spcAft>
              <a:buSzPts val="2800"/>
              <a:buChar char="●"/>
              <a:defRPr sz="1867"/>
            </a:lvl1pPr>
            <a:lvl2pPr marL="609630" lvl="1" indent="-254013">
              <a:spcBef>
                <a:spcPts val="0"/>
              </a:spcBef>
              <a:spcAft>
                <a:spcPts val="0"/>
              </a:spcAft>
              <a:buSzPts val="2400"/>
              <a:buChar char="○"/>
              <a:defRPr sz="1600"/>
            </a:lvl2pPr>
            <a:lvl3pPr marL="914446" lvl="2" indent="-254013">
              <a:spcBef>
                <a:spcPts val="0"/>
              </a:spcBef>
              <a:spcAft>
                <a:spcPts val="0"/>
              </a:spcAft>
              <a:buSzPts val="2400"/>
              <a:buChar char="■"/>
              <a:defRPr sz="1600"/>
            </a:lvl3pPr>
            <a:lvl4pPr marL="1219261" lvl="3" indent="-254013">
              <a:spcBef>
                <a:spcPts val="0"/>
              </a:spcBef>
              <a:spcAft>
                <a:spcPts val="0"/>
              </a:spcAft>
              <a:buSzPts val="2400"/>
              <a:buChar char="●"/>
              <a:defRPr sz="1600"/>
            </a:lvl4pPr>
            <a:lvl5pPr marL="1524076" lvl="4" indent="-254013">
              <a:spcBef>
                <a:spcPts val="0"/>
              </a:spcBef>
              <a:spcAft>
                <a:spcPts val="0"/>
              </a:spcAft>
              <a:buSzPts val="2400"/>
              <a:buChar char="○"/>
              <a:defRPr sz="1600"/>
            </a:lvl5pPr>
            <a:lvl6pPr marL="1828891" lvl="5" indent="-254013">
              <a:spcBef>
                <a:spcPts val="0"/>
              </a:spcBef>
              <a:spcAft>
                <a:spcPts val="0"/>
              </a:spcAft>
              <a:buSzPts val="2400"/>
              <a:buChar char="■"/>
              <a:defRPr sz="1600"/>
            </a:lvl6pPr>
            <a:lvl7pPr marL="2133707" lvl="6" indent="-254013">
              <a:spcBef>
                <a:spcPts val="0"/>
              </a:spcBef>
              <a:spcAft>
                <a:spcPts val="0"/>
              </a:spcAft>
              <a:buSzPts val="2400"/>
              <a:buChar char="●"/>
              <a:defRPr sz="1600"/>
            </a:lvl7pPr>
            <a:lvl8pPr marL="2438522" lvl="7" indent="-254013">
              <a:spcBef>
                <a:spcPts val="0"/>
              </a:spcBef>
              <a:spcAft>
                <a:spcPts val="0"/>
              </a:spcAft>
              <a:buSzPts val="2400"/>
              <a:buChar char="○"/>
              <a:defRPr sz="1600"/>
            </a:lvl8pPr>
            <a:lvl9pPr marL="2743337" lvl="8" indent="-254013">
              <a:spcBef>
                <a:spcPts val="0"/>
              </a:spcBef>
              <a:spcAft>
                <a:spcPts val="0"/>
              </a:spcAft>
              <a:buSzPts val="24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182850" tIns="182850" rIns="182850" bIns="182850" anchor="t" anchorCtr="0">
            <a:normAutofit/>
          </a:bodyPr>
          <a:lstStyle>
            <a:lvl1pPr marL="304815" lvl="0" indent="-270947">
              <a:spcBef>
                <a:spcPts val="0"/>
              </a:spcBef>
              <a:spcAft>
                <a:spcPts val="0"/>
              </a:spcAft>
              <a:buSzPts val="2800"/>
              <a:buChar char="●"/>
              <a:defRPr sz="1867"/>
            </a:lvl1pPr>
            <a:lvl2pPr marL="609630" lvl="1" indent="-254013">
              <a:spcBef>
                <a:spcPts val="0"/>
              </a:spcBef>
              <a:spcAft>
                <a:spcPts val="0"/>
              </a:spcAft>
              <a:buSzPts val="2400"/>
              <a:buChar char="○"/>
              <a:defRPr sz="1600"/>
            </a:lvl2pPr>
            <a:lvl3pPr marL="914446" lvl="2" indent="-254013">
              <a:spcBef>
                <a:spcPts val="0"/>
              </a:spcBef>
              <a:spcAft>
                <a:spcPts val="0"/>
              </a:spcAft>
              <a:buSzPts val="2400"/>
              <a:buChar char="■"/>
              <a:defRPr sz="1600"/>
            </a:lvl3pPr>
            <a:lvl4pPr marL="1219261" lvl="3" indent="-254013">
              <a:spcBef>
                <a:spcPts val="0"/>
              </a:spcBef>
              <a:spcAft>
                <a:spcPts val="0"/>
              </a:spcAft>
              <a:buSzPts val="2400"/>
              <a:buChar char="●"/>
              <a:defRPr sz="1600"/>
            </a:lvl4pPr>
            <a:lvl5pPr marL="1524076" lvl="4" indent="-254013">
              <a:spcBef>
                <a:spcPts val="0"/>
              </a:spcBef>
              <a:spcAft>
                <a:spcPts val="0"/>
              </a:spcAft>
              <a:buSzPts val="2400"/>
              <a:buChar char="○"/>
              <a:defRPr sz="1600"/>
            </a:lvl5pPr>
            <a:lvl6pPr marL="1828891" lvl="5" indent="-254013">
              <a:spcBef>
                <a:spcPts val="0"/>
              </a:spcBef>
              <a:spcAft>
                <a:spcPts val="0"/>
              </a:spcAft>
              <a:buSzPts val="2400"/>
              <a:buChar char="■"/>
              <a:defRPr sz="1600"/>
            </a:lvl6pPr>
            <a:lvl7pPr marL="2133707" lvl="6" indent="-254013">
              <a:spcBef>
                <a:spcPts val="0"/>
              </a:spcBef>
              <a:spcAft>
                <a:spcPts val="0"/>
              </a:spcAft>
              <a:buSzPts val="2400"/>
              <a:buChar char="●"/>
              <a:defRPr sz="1600"/>
            </a:lvl7pPr>
            <a:lvl8pPr marL="2438522" lvl="7" indent="-254013">
              <a:spcBef>
                <a:spcPts val="0"/>
              </a:spcBef>
              <a:spcAft>
                <a:spcPts val="0"/>
              </a:spcAft>
              <a:buSzPts val="2400"/>
              <a:buChar char="○"/>
              <a:defRPr sz="1600"/>
            </a:lvl8pPr>
            <a:lvl9pPr marL="2743337" lvl="8" indent="-254013">
              <a:spcBef>
                <a:spcPts val="0"/>
              </a:spcBef>
              <a:spcAft>
                <a:spcPts val="0"/>
              </a:spcAft>
              <a:buSzPts val="24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378561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182850" tIns="182850" rIns="182850" bIns="182850" anchor="b" anchorCtr="0">
            <a:normAutofit/>
          </a:bodyPr>
          <a:lstStyle>
            <a:lvl1pPr lvl="0">
              <a:spcBef>
                <a:spcPts val="0"/>
              </a:spcBef>
              <a:spcAft>
                <a:spcPts val="0"/>
              </a:spcAft>
              <a:buSzPts val="4800"/>
              <a:buNone/>
              <a:defRPr sz="3200"/>
            </a:lvl1pPr>
            <a:lvl2pPr lvl="1">
              <a:spcBef>
                <a:spcPts val="0"/>
              </a:spcBef>
              <a:spcAft>
                <a:spcPts val="0"/>
              </a:spcAft>
              <a:buSzPts val="4800"/>
              <a:buNone/>
              <a:defRPr sz="3200"/>
            </a:lvl2pPr>
            <a:lvl3pPr lvl="2">
              <a:spcBef>
                <a:spcPts val="0"/>
              </a:spcBef>
              <a:spcAft>
                <a:spcPts val="0"/>
              </a:spcAft>
              <a:buSzPts val="4800"/>
              <a:buNone/>
              <a:defRPr sz="3200"/>
            </a:lvl3pPr>
            <a:lvl4pPr lvl="3">
              <a:spcBef>
                <a:spcPts val="0"/>
              </a:spcBef>
              <a:spcAft>
                <a:spcPts val="0"/>
              </a:spcAft>
              <a:buSzPts val="4800"/>
              <a:buNone/>
              <a:defRPr sz="3200"/>
            </a:lvl4pPr>
            <a:lvl5pPr lvl="4">
              <a:spcBef>
                <a:spcPts val="0"/>
              </a:spcBef>
              <a:spcAft>
                <a:spcPts val="0"/>
              </a:spcAft>
              <a:buSzPts val="4800"/>
              <a:buNone/>
              <a:defRPr sz="3200"/>
            </a:lvl5pPr>
            <a:lvl6pPr lvl="5">
              <a:spcBef>
                <a:spcPts val="0"/>
              </a:spcBef>
              <a:spcAft>
                <a:spcPts val="0"/>
              </a:spcAft>
              <a:buSzPts val="4800"/>
              <a:buNone/>
              <a:defRPr sz="3200"/>
            </a:lvl6pPr>
            <a:lvl7pPr lvl="6">
              <a:spcBef>
                <a:spcPts val="0"/>
              </a:spcBef>
              <a:spcAft>
                <a:spcPts val="0"/>
              </a:spcAft>
              <a:buSzPts val="4800"/>
              <a:buNone/>
              <a:defRPr sz="3200"/>
            </a:lvl7pPr>
            <a:lvl8pPr lvl="7">
              <a:spcBef>
                <a:spcPts val="0"/>
              </a:spcBef>
              <a:spcAft>
                <a:spcPts val="0"/>
              </a:spcAft>
              <a:buSzPts val="4800"/>
              <a:buNone/>
              <a:defRPr sz="3200"/>
            </a:lvl8pPr>
            <a:lvl9pPr lvl="8">
              <a:spcBef>
                <a:spcPts val="0"/>
              </a:spcBef>
              <a:spcAft>
                <a:spcPts val="0"/>
              </a:spcAft>
              <a:buSzPts val="48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182850" tIns="182850" rIns="182850" bIns="182850" anchor="t" anchorCtr="0">
            <a:normAutofit/>
          </a:bodyPr>
          <a:lstStyle>
            <a:lvl1pPr marL="304815" lvl="0" indent="-254013">
              <a:spcBef>
                <a:spcPts val="0"/>
              </a:spcBef>
              <a:spcAft>
                <a:spcPts val="0"/>
              </a:spcAft>
              <a:buSzPts val="2400"/>
              <a:buChar char="●"/>
              <a:defRPr sz="1600"/>
            </a:lvl1pPr>
            <a:lvl2pPr marL="609630" lvl="1" indent="-254013">
              <a:spcBef>
                <a:spcPts val="0"/>
              </a:spcBef>
              <a:spcAft>
                <a:spcPts val="0"/>
              </a:spcAft>
              <a:buSzPts val="2400"/>
              <a:buChar char="○"/>
              <a:defRPr sz="1600"/>
            </a:lvl2pPr>
            <a:lvl3pPr marL="914446" lvl="2" indent="-254013">
              <a:spcBef>
                <a:spcPts val="0"/>
              </a:spcBef>
              <a:spcAft>
                <a:spcPts val="0"/>
              </a:spcAft>
              <a:buSzPts val="2400"/>
              <a:buChar char="■"/>
              <a:defRPr sz="1600"/>
            </a:lvl3pPr>
            <a:lvl4pPr marL="1219261" lvl="3" indent="-254013">
              <a:spcBef>
                <a:spcPts val="0"/>
              </a:spcBef>
              <a:spcAft>
                <a:spcPts val="0"/>
              </a:spcAft>
              <a:buSzPts val="2400"/>
              <a:buChar char="●"/>
              <a:defRPr sz="1600"/>
            </a:lvl4pPr>
            <a:lvl5pPr marL="1524076" lvl="4" indent="-254013">
              <a:spcBef>
                <a:spcPts val="0"/>
              </a:spcBef>
              <a:spcAft>
                <a:spcPts val="0"/>
              </a:spcAft>
              <a:buSzPts val="2400"/>
              <a:buChar char="○"/>
              <a:defRPr sz="1600"/>
            </a:lvl5pPr>
            <a:lvl6pPr marL="1828891" lvl="5" indent="-254013">
              <a:spcBef>
                <a:spcPts val="0"/>
              </a:spcBef>
              <a:spcAft>
                <a:spcPts val="0"/>
              </a:spcAft>
              <a:buSzPts val="2400"/>
              <a:buChar char="■"/>
              <a:defRPr sz="1600"/>
            </a:lvl6pPr>
            <a:lvl7pPr marL="2133707" lvl="6" indent="-254013">
              <a:spcBef>
                <a:spcPts val="0"/>
              </a:spcBef>
              <a:spcAft>
                <a:spcPts val="0"/>
              </a:spcAft>
              <a:buSzPts val="2400"/>
              <a:buChar char="●"/>
              <a:defRPr sz="1600"/>
            </a:lvl7pPr>
            <a:lvl8pPr marL="2438522" lvl="7" indent="-254013">
              <a:spcBef>
                <a:spcPts val="0"/>
              </a:spcBef>
              <a:spcAft>
                <a:spcPts val="0"/>
              </a:spcAft>
              <a:buSzPts val="2400"/>
              <a:buChar char="○"/>
              <a:defRPr sz="1600"/>
            </a:lvl8pPr>
            <a:lvl9pPr marL="2743337" lvl="8" indent="-254013">
              <a:spcBef>
                <a:spcPts val="0"/>
              </a:spcBef>
              <a:spcAft>
                <a:spcPts val="0"/>
              </a:spcAft>
              <a:buSzPts val="24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487888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182850" tIns="182850" rIns="182850" bIns="182850" anchor="ctr" anchorCtr="0">
            <a:normAutofit/>
          </a:bodyPr>
          <a:lstStyle>
            <a:lvl1pPr lvl="0">
              <a:spcBef>
                <a:spcPts val="0"/>
              </a:spcBef>
              <a:spcAft>
                <a:spcPts val="0"/>
              </a:spcAft>
              <a:buSzPts val="9600"/>
              <a:buNone/>
              <a:defRPr sz="6400"/>
            </a:lvl1pPr>
            <a:lvl2pPr lvl="1">
              <a:spcBef>
                <a:spcPts val="0"/>
              </a:spcBef>
              <a:spcAft>
                <a:spcPts val="0"/>
              </a:spcAft>
              <a:buSzPts val="9600"/>
              <a:buNone/>
              <a:defRPr sz="6400"/>
            </a:lvl2pPr>
            <a:lvl3pPr lvl="2">
              <a:spcBef>
                <a:spcPts val="0"/>
              </a:spcBef>
              <a:spcAft>
                <a:spcPts val="0"/>
              </a:spcAft>
              <a:buSzPts val="9600"/>
              <a:buNone/>
              <a:defRPr sz="6400"/>
            </a:lvl3pPr>
            <a:lvl4pPr lvl="3">
              <a:spcBef>
                <a:spcPts val="0"/>
              </a:spcBef>
              <a:spcAft>
                <a:spcPts val="0"/>
              </a:spcAft>
              <a:buSzPts val="9600"/>
              <a:buNone/>
              <a:defRPr sz="6400"/>
            </a:lvl4pPr>
            <a:lvl5pPr lvl="4">
              <a:spcBef>
                <a:spcPts val="0"/>
              </a:spcBef>
              <a:spcAft>
                <a:spcPts val="0"/>
              </a:spcAft>
              <a:buSzPts val="9600"/>
              <a:buNone/>
              <a:defRPr sz="6400"/>
            </a:lvl5pPr>
            <a:lvl6pPr lvl="5">
              <a:spcBef>
                <a:spcPts val="0"/>
              </a:spcBef>
              <a:spcAft>
                <a:spcPts val="0"/>
              </a:spcAft>
              <a:buSzPts val="9600"/>
              <a:buNone/>
              <a:defRPr sz="6400"/>
            </a:lvl6pPr>
            <a:lvl7pPr lvl="6">
              <a:spcBef>
                <a:spcPts val="0"/>
              </a:spcBef>
              <a:spcAft>
                <a:spcPts val="0"/>
              </a:spcAft>
              <a:buSzPts val="9600"/>
              <a:buNone/>
              <a:defRPr sz="6400"/>
            </a:lvl7pPr>
            <a:lvl8pPr lvl="7">
              <a:spcBef>
                <a:spcPts val="0"/>
              </a:spcBef>
              <a:spcAft>
                <a:spcPts val="0"/>
              </a:spcAft>
              <a:buSzPts val="9600"/>
              <a:buNone/>
              <a:defRPr sz="6400"/>
            </a:lvl8pPr>
            <a:lvl9pPr lvl="8">
              <a:spcBef>
                <a:spcPts val="0"/>
              </a:spcBef>
              <a:spcAft>
                <a:spcPts val="0"/>
              </a:spcAft>
              <a:buSzPts val="96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211908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2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8400"/>
              <a:buNone/>
              <a:defRPr sz="5600"/>
            </a:lvl1pPr>
            <a:lvl2pPr lvl="1" algn="ctr">
              <a:spcBef>
                <a:spcPts val="0"/>
              </a:spcBef>
              <a:spcAft>
                <a:spcPts val="0"/>
              </a:spcAft>
              <a:buSzPts val="8400"/>
              <a:buNone/>
              <a:defRPr sz="5600"/>
            </a:lvl2pPr>
            <a:lvl3pPr lvl="2" algn="ctr">
              <a:spcBef>
                <a:spcPts val="0"/>
              </a:spcBef>
              <a:spcAft>
                <a:spcPts val="0"/>
              </a:spcAft>
              <a:buSzPts val="8400"/>
              <a:buNone/>
              <a:defRPr sz="5600"/>
            </a:lvl3pPr>
            <a:lvl4pPr lvl="3" algn="ctr">
              <a:spcBef>
                <a:spcPts val="0"/>
              </a:spcBef>
              <a:spcAft>
                <a:spcPts val="0"/>
              </a:spcAft>
              <a:buSzPts val="8400"/>
              <a:buNone/>
              <a:defRPr sz="5600"/>
            </a:lvl4pPr>
            <a:lvl5pPr lvl="4" algn="ctr">
              <a:spcBef>
                <a:spcPts val="0"/>
              </a:spcBef>
              <a:spcAft>
                <a:spcPts val="0"/>
              </a:spcAft>
              <a:buSzPts val="8400"/>
              <a:buNone/>
              <a:defRPr sz="5600"/>
            </a:lvl5pPr>
            <a:lvl6pPr lvl="5" algn="ctr">
              <a:spcBef>
                <a:spcPts val="0"/>
              </a:spcBef>
              <a:spcAft>
                <a:spcPts val="0"/>
              </a:spcAft>
              <a:buSzPts val="8400"/>
              <a:buNone/>
              <a:defRPr sz="5600"/>
            </a:lvl6pPr>
            <a:lvl7pPr lvl="6" algn="ctr">
              <a:spcBef>
                <a:spcPts val="0"/>
              </a:spcBef>
              <a:spcAft>
                <a:spcPts val="0"/>
              </a:spcAft>
              <a:buSzPts val="8400"/>
              <a:buNone/>
              <a:defRPr sz="5600"/>
            </a:lvl7pPr>
            <a:lvl8pPr lvl="7" algn="ctr">
              <a:spcBef>
                <a:spcPts val="0"/>
              </a:spcBef>
              <a:spcAft>
                <a:spcPts val="0"/>
              </a:spcAft>
              <a:buSzPts val="8400"/>
              <a:buNone/>
              <a:defRPr sz="5600"/>
            </a:lvl8pPr>
            <a:lvl9pPr lvl="8" algn="ctr">
              <a:spcBef>
                <a:spcPts val="0"/>
              </a:spcBef>
              <a:spcAft>
                <a:spcPts val="0"/>
              </a:spcAft>
              <a:buSzPts val="84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4200"/>
              <a:buNone/>
              <a:defRPr sz="2800"/>
            </a:lvl1pPr>
            <a:lvl2pPr lvl="1" algn="ctr">
              <a:lnSpc>
                <a:spcPct val="100000"/>
              </a:lnSpc>
              <a:spcBef>
                <a:spcPts val="0"/>
              </a:spcBef>
              <a:spcAft>
                <a:spcPts val="0"/>
              </a:spcAft>
              <a:buSzPts val="4200"/>
              <a:buNone/>
              <a:defRPr sz="2800"/>
            </a:lvl2pPr>
            <a:lvl3pPr lvl="2" algn="ctr">
              <a:lnSpc>
                <a:spcPct val="100000"/>
              </a:lnSpc>
              <a:spcBef>
                <a:spcPts val="0"/>
              </a:spcBef>
              <a:spcAft>
                <a:spcPts val="0"/>
              </a:spcAft>
              <a:buSzPts val="4200"/>
              <a:buNone/>
              <a:defRPr sz="2800"/>
            </a:lvl3pPr>
            <a:lvl4pPr lvl="3" algn="ctr">
              <a:lnSpc>
                <a:spcPct val="100000"/>
              </a:lnSpc>
              <a:spcBef>
                <a:spcPts val="0"/>
              </a:spcBef>
              <a:spcAft>
                <a:spcPts val="0"/>
              </a:spcAft>
              <a:buSzPts val="4200"/>
              <a:buNone/>
              <a:defRPr sz="2800"/>
            </a:lvl4pPr>
            <a:lvl5pPr lvl="4" algn="ctr">
              <a:lnSpc>
                <a:spcPct val="100000"/>
              </a:lnSpc>
              <a:spcBef>
                <a:spcPts val="0"/>
              </a:spcBef>
              <a:spcAft>
                <a:spcPts val="0"/>
              </a:spcAft>
              <a:buSzPts val="4200"/>
              <a:buNone/>
              <a:defRPr sz="2800"/>
            </a:lvl5pPr>
            <a:lvl6pPr lvl="5" algn="ctr">
              <a:lnSpc>
                <a:spcPct val="100000"/>
              </a:lnSpc>
              <a:spcBef>
                <a:spcPts val="0"/>
              </a:spcBef>
              <a:spcAft>
                <a:spcPts val="0"/>
              </a:spcAft>
              <a:buSzPts val="4200"/>
              <a:buNone/>
              <a:defRPr sz="2800"/>
            </a:lvl6pPr>
            <a:lvl7pPr lvl="6" algn="ctr">
              <a:lnSpc>
                <a:spcPct val="100000"/>
              </a:lnSpc>
              <a:spcBef>
                <a:spcPts val="0"/>
              </a:spcBef>
              <a:spcAft>
                <a:spcPts val="0"/>
              </a:spcAft>
              <a:buSzPts val="4200"/>
              <a:buNone/>
              <a:defRPr sz="2800"/>
            </a:lvl7pPr>
            <a:lvl8pPr lvl="7" algn="ctr">
              <a:lnSpc>
                <a:spcPct val="100000"/>
              </a:lnSpc>
              <a:spcBef>
                <a:spcPts val="0"/>
              </a:spcBef>
              <a:spcAft>
                <a:spcPts val="0"/>
              </a:spcAft>
              <a:buSzPts val="4200"/>
              <a:buNone/>
              <a:defRPr sz="2800"/>
            </a:lvl8pPr>
            <a:lvl9pPr lvl="8" algn="ctr">
              <a:lnSpc>
                <a:spcPct val="100000"/>
              </a:lnSpc>
              <a:spcBef>
                <a:spcPts val="0"/>
              </a:spcBef>
              <a:spcAft>
                <a:spcPts val="0"/>
              </a:spcAft>
              <a:buSzPts val="42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182850" tIns="182850" rIns="182850" bIns="182850" anchor="ctr" anchorCtr="0">
            <a:normAutofit/>
          </a:bodyPr>
          <a:lstStyle>
            <a:lvl1pPr marL="304815" lvl="0" indent="-304815">
              <a:spcBef>
                <a:spcPts val="0"/>
              </a:spcBef>
              <a:spcAft>
                <a:spcPts val="0"/>
              </a:spcAft>
              <a:buSzPts val="3600"/>
              <a:buChar char="●"/>
              <a:defRPr/>
            </a:lvl1pPr>
            <a:lvl2pPr marL="609630" lvl="1" indent="-270947">
              <a:spcBef>
                <a:spcPts val="0"/>
              </a:spcBef>
              <a:spcAft>
                <a:spcPts val="0"/>
              </a:spcAft>
              <a:buSzPts val="2800"/>
              <a:buChar char="○"/>
              <a:defRPr/>
            </a:lvl2pPr>
            <a:lvl3pPr marL="914446" lvl="2" indent="-270947">
              <a:spcBef>
                <a:spcPts val="0"/>
              </a:spcBef>
              <a:spcAft>
                <a:spcPts val="0"/>
              </a:spcAft>
              <a:buSzPts val="2800"/>
              <a:buChar char="■"/>
              <a:defRPr/>
            </a:lvl3pPr>
            <a:lvl4pPr marL="1219261" lvl="3" indent="-270947">
              <a:spcBef>
                <a:spcPts val="0"/>
              </a:spcBef>
              <a:spcAft>
                <a:spcPts val="0"/>
              </a:spcAft>
              <a:buSzPts val="2800"/>
              <a:buChar char="●"/>
              <a:defRPr/>
            </a:lvl4pPr>
            <a:lvl5pPr marL="1524076" lvl="4" indent="-270947">
              <a:spcBef>
                <a:spcPts val="0"/>
              </a:spcBef>
              <a:spcAft>
                <a:spcPts val="0"/>
              </a:spcAft>
              <a:buSzPts val="2800"/>
              <a:buChar char="○"/>
              <a:defRPr/>
            </a:lvl5pPr>
            <a:lvl6pPr marL="1828891" lvl="5" indent="-270947">
              <a:spcBef>
                <a:spcPts val="0"/>
              </a:spcBef>
              <a:spcAft>
                <a:spcPts val="0"/>
              </a:spcAft>
              <a:buSzPts val="2800"/>
              <a:buChar char="■"/>
              <a:defRPr/>
            </a:lvl6pPr>
            <a:lvl7pPr marL="2133707" lvl="6" indent="-270947">
              <a:spcBef>
                <a:spcPts val="0"/>
              </a:spcBef>
              <a:spcAft>
                <a:spcPts val="0"/>
              </a:spcAft>
              <a:buSzPts val="2800"/>
              <a:buChar char="●"/>
              <a:defRPr/>
            </a:lvl7pPr>
            <a:lvl8pPr marL="2438522" lvl="7" indent="-270947">
              <a:spcBef>
                <a:spcPts val="0"/>
              </a:spcBef>
              <a:spcAft>
                <a:spcPts val="0"/>
              </a:spcAft>
              <a:buSzPts val="2800"/>
              <a:buChar char="○"/>
              <a:defRPr/>
            </a:lvl8pPr>
            <a:lvl9pPr marL="2743337" lvl="8" indent="-270947">
              <a:spcBef>
                <a:spcPts val="0"/>
              </a:spcBef>
              <a:spcAft>
                <a:spcPts val="0"/>
              </a:spcAft>
              <a:buSzPts val="28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463436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182850" tIns="182850" rIns="182850" bIns="182850" anchor="ctr" anchorCtr="0">
            <a:normAutofit/>
          </a:bodyPr>
          <a:lstStyle>
            <a:lvl1pPr marL="304815" lvl="0" indent="-152408">
              <a:lnSpc>
                <a:spcPct val="100000"/>
              </a:lnSpc>
              <a:spcBef>
                <a:spcPts val="0"/>
              </a:spcBef>
              <a:spcAft>
                <a:spcPts val="0"/>
              </a:spcAft>
              <a:buSzPts val="36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86788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24000"/>
              <a:buNone/>
              <a:defRPr sz="16001"/>
            </a:lvl1pPr>
            <a:lvl2pPr lvl="1" algn="ctr">
              <a:spcBef>
                <a:spcPts val="0"/>
              </a:spcBef>
              <a:spcAft>
                <a:spcPts val="0"/>
              </a:spcAft>
              <a:buSzPts val="24000"/>
              <a:buNone/>
              <a:defRPr sz="16001"/>
            </a:lvl2pPr>
            <a:lvl3pPr lvl="2" algn="ctr">
              <a:spcBef>
                <a:spcPts val="0"/>
              </a:spcBef>
              <a:spcAft>
                <a:spcPts val="0"/>
              </a:spcAft>
              <a:buSzPts val="24000"/>
              <a:buNone/>
              <a:defRPr sz="16001"/>
            </a:lvl3pPr>
            <a:lvl4pPr lvl="3" algn="ctr">
              <a:spcBef>
                <a:spcPts val="0"/>
              </a:spcBef>
              <a:spcAft>
                <a:spcPts val="0"/>
              </a:spcAft>
              <a:buSzPts val="24000"/>
              <a:buNone/>
              <a:defRPr sz="16001"/>
            </a:lvl4pPr>
            <a:lvl5pPr lvl="4" algn="ctr">
              <a:spcBef>
                <a:spcPts val="0"/>
              </a:spcBef>
              <a:spcAft>
                <a:spcPts val="0"/>
              </a:spcAft>
              <a:buSzPts val="24000"/>
              <a:buNone/>
              <a:defRPr sz="16001"/>
            </a:lvl5pPr>
            <a:lvl6pPr lvl="5" algn="ctr">
              <a:spcBef>
                <a:spcPts val="0"/>
              </a:spcBef>
              <a:spcAft>
                <a:spcPts val="0"/>
              </a:spcAft>
              <a:buSzPts val="24000"/>
              <a:buNone/>
              <a:defRPr sz="16001"/>
            </a:lvl6pPr>
            <a:lvl7pPr lvl="6" algn="ctr">
              <a:spcBef>
                <a:spcPts val="0"/>
              </a:spcBef>
              <a:spcAft>
                <a:spcPts val="0"/>
              </a:spcAft>
              <a:buSzPts val="24000"/>
              <a:buNone/>
              <a:defRPr sz="16001"/>
            </a:lvl7pPr>
            <a:lvl8pPr lvl="7" algn="ctr">
              <a:spcBef>
                <a:spcPts val="0"/>
              </a:spcBef>
              <a:spcAft>
                <a:spcPts val="0"/>
              </a:spcAft>
              <a:buSzPts val="24000"/>
              <a:buNone/>
              <a:defRPr sz="16001"/>
            </a:lvl8pPr>
            <a:lvl9pPr lvl="8" algn="ctr">
              <a:spcBef>
                <a:spcPts val="0"/>
              </a:spcBef>
              <a:spcAft>
                <a:spcPts val="0"/>
              </a:spcAft>
              <a:buSzPts val="24000"/>
              <a:buNone/>
              <a:defRPr sz="16001"/>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182850" tIns="182850" rIns="182850" bIns="182850" anchor="t" anchorCtr="0">
            <a:normAutofit/>
          </a:bodyPr>
          <a:lstStyle>
            <a:lvl1pPr marL="304815" lvl="0" indent="-304815" algn="ctr">
              <a:spcBef>
                <a:spcPts val="0"/>
              </a:spcBef>
              <a:spcAft>
                <a:spcPts val="0"/>
              </a:spcAft>
              <a:buSzPts val="3600"/>
              <a:buChar char="●"/>
              <a:defRPr/>
            </a:lvl1pPr>
            <a:lvl2pPr marL="609630" lvl="1" indent="-270947" algn="ctr">
              <a:spcBef>
                <a:spcPts val="0"/>
              </a:spcBef>
              <a:spcAft>
                <a:spcPts val="0"/>
              </a:spcAft>
              <a:buSzPts val="2800"/>
              <a:buChar char="○"/>
              <a:defRPr/>
            </a:lvl2pPr>
            <a:lvl3pPr marL="914446" lvl="2" indent="-270947" algn="ctr">
              <a:spcBef>
                <a:spcPts val="0"/>
              </a:spcBef>
              <a:spcAft>
                <a:spcPts val="0"/>
              </a:spcAft>
              <a:buSzPts val="2800"/>
              <a:buChar char="■"/>
              <a:defRPr/>
            </a:lvl3pPr>
            <a:lvl4pPr marL="1219261" lvl="3" indent="-270947" algn="ctr">
              <a:spcBef>
                <a:spcPts val="0"/>
              </a:spcBef>
              <a:spcAft>
                <a:spcPts val="0"/>
              </a:spcAft>
              <a:buSzPts val="2800"/>
              <a:buChar char="●"/>
              <a:defRPr/>
            </a:lvl4pPr>
            <a:lvl5pPr marL="1524076" lvl="4" indent="-270947" algn="ctr">
              <a:spcBef>
                <a:spcPts val="0"/>
              </a:spcBef>
              <a:spcAft>
                <a:spcPts val="0"/>
              </a:spcAft>
              <a:buSzPts val="2800"/>
              <a:buChar char="○"/>
              <a:defRPr/>
            </a:lvl5pPr>
            <a:lvl6pPr marL="1828891" lvl="5" indent="-270947" algn="ctr">
              <a:spcBef>
                <a:spcPts val="0"/>
              </a:spcBef>
              <a:spcAft>
                <a:spcPts val="0"/>
              </a:spcAft>
              <a:buSzPts val="2800"/>
              <a:buChar char="■"/>
              <a:defRPr/>
            </a:lvl6pPr>
            <a:lvl7pPr marL="2133707" lvl="6" indent="-270947" algn="ctr">
              <a:spcBef>
                <a:spcPts val="0"/>
              </a:spcBef>
              <a:spcAft>
                <a:spcPts val="0"/>
              </a:spcAft>
              <a:buSzPts val="2800"/>
              <a:buChar char="●"/>
              <a:defRPr/>
            </a:lvl7pPr>
            <a:lvl8pPr marL="2438522" lvl="7" indent="-270947" algn="ctr">
              <a:spcBef>
                <a:spcPts val="0"/>
              </a:spcBef>
              <a:spcAft>
                <a:spcPts val="0"/>
              </a:spcAft>
              <a:buSzPts val="2800"/>
              <a:buChar char="○"/>
              <a:defRPr/>
            </a:lvl8pPr>
            <a:lvl9pPr marL="2743337" lvl="8" indent="-270947" algn="ctr">
              <a:spcBef>
                <a:spcPts val="0"/>
              </a:spcBef>
              <a:spcAft>
                <a:spcPts val="0"/>
              </a:spcAft>
              <a:buSzPts val="28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04939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Char char="●"/>
              <a:defRPr sz="3600">
                <a:solidFill>
                  <a:schemeClr val="dk2"/>
                </a:solidFill>
              </a:defRPr>
            </a:lvl1pPr>
            <a:lvl2pPr marL="914400" lvl="1" indent="-406400">
              <a:lnSpc>
                <a:spcPct val="115000"/>
              </a:lnSpc>
              <a:spcBef>
                <a:spcPts val="0"/>
              </a:spcBef>
              <a:spcAft>
                <a:spcPts val="0"/>
              </a:spcAft>
              <a:buClr>
                <a:schemeClr val="dk2"/>
              </a:buClr>
              <a:buSzPts val="2800"/>
              <a:buChar char="○"/>
              <a:defRPr sz="2800">
                <a:solidFill>
                  <a:schemeClr val="dk2"/>
                </a:solidFill>
              </a:defRPr>
            </a:lvl2pPr>
            <a:lvl3pPr marL="1371600" lvl="2" indent="-406400">
              <a:lnSpc>
                <a:spcPct val="115000"/>
              </a:lnSpc>
              <a:spcBef>
                <a:spcPts val="0"/>
              </a:spcBef>
              <a:spcAft>
                <a:spcPts val="0"/>
              </a:spcAft>
              <a:buClr>
                <a:schemeClr val="dk2"/>
              </a:buClr>
              <a:buSzPts val="2800"/>
              <a:buChar char="■"/>
              <a:defRPr sz="2800">
                <a:solidFill>
                  <a:schemeClr val="dk2"/>
                </a:solidFill>
              </a:defRPr>
            </a:lvl3pPr>
            <a:lvl4pPr marL="1828800" lvl="3" indent="-406400">
              <a:lnSpc>
                <a:spcPct val="115000"/>
              </a:lnSpc>
              <a:spcBef>
                <a:spcPts val="0"/>
              </a:spcBef>
              <a:spcAft>
                <a:spcPts val="0"/>
              </a:spcAft>
              <a:buClr>
                <a:schemeClr val="dk2"/>
              </a:buClr>
              <a:buSzPts val="2800"/>
              <a:buChar char="●"/>
              <a:defRPr sz="2800">
                <a:solidFill>
                  <a:schemeClr val="dk2"/>
                </a:solidFill>
              </a:defRPr>
            </a:lvl4pPr>
            <a:lvl5pPr marL="2286000" lvl="4" indent="-406400">
              <a:lnSpc>
                <a:spcPct val="115000"/>
              </a:lnSpc>
              <a:spcBef>
                <a:spcPts val="0"/>
              </a:spcBef>
              <a:spcAft>
                <a:spcPts val="0"/>
              </a:spcAft>
              <a:buClr>
                <a:schemeClr val="dk2"/>
              </a:buClr>
              <a:buSzPts val="2800"/>
              <a:buChar char="○"/>
              <a:defRPr sz="2800">
                <a:solidFill>
                  <a:schemeClr val="dk2"/>
                </a:solidFill>
              </a:defRPr>
            </a:lvl5pPr>
            <a:lvl6pPr marL="2743200" lvl="5" indent="-406400">
              <a:lnSpc>
                <a:spcPct val="115000"/>
              </a:lnSpc>
              <a:spcBef>
                <a:spcPts val="0"/>
              </a:spcBef>
              <a:spcAft>
                <a:spcPts val="0"/>
              </a:spcAft>
              <a:buClr>
                <a:schemeClr val="dk2"/>
              </a:buClr>
              <a:buSzPts val="2800"/>
              <a:buChar char="■"/>
              <a:defRPr sz="2800">
                <a:solidFill>
                  <a:schemeClr val="dk2"/>
                </a:solidFill>
              </a:defRPr>
            </a:lvl6pPr>
            <a:lvl7pPr marL="3200400" lvl="6" indent="-406400">
              <a:lnSpc>
                <a:spcPct val="115000"/>
              </a:lnSpc>
              <a:spcBef>
                <a:spcPts val="0"/>
              </a:spcBef>
              <a:spcAft>
                <a:spcPts val="0"/>
              </a:spcAft>
              <a:buClr>
                <a:schemeClr val="dk2"/>
              </a:buClr>
              <a:buSzPts val="2800"/>
              <a:buChar char="●"/>
              <a:defRPr sz="2800">
                <a:solidFill>
                  <a:schemeClr val="dk2"/>
                </a:solidFill>
              </a:defRPr>
            </a:lvl7pPr>
            <a:lvl8pPr marL="3657600" lvl="7" indent="-406400">
              <a:lnSpc>
                <a:spcPct val="115000"/>
              </a:lnSpc>
              <a:spcBef>
                <a:spcPts val="0"/>
              </a:spcBef>
              <a:spcAft>
                <a:spcPts val="0"/>
              </a:spcAft>
              <a:buClr>
                <a:schemeClr val="dk2"/>
              </a:buClr>
              <a:buSzPts val="2800"/>
              <a:buChar char="○"/>
              <a:defRPr sz="2800">
                <a:solidFill>
                  <a:schemeClr val="dk2"/>
                </a:solidFill>
              </a:defRPr>
            </a:lvl8pPr>
            <a:lvl9pPr marL="4114800" lvl="8" indent="-406400">
              <a:lnSpc>
                <a:spcPct val="115000"/>
              </a:lnSpc>
              <a:spcBef>
                <a:spcPts val="0"/>
              </a:spcBef>
              <a:spcAft>
                <a:spcPts val="0"/>
              </a:spcAft>
              <a:buClr>
                <a:schemeClr val="dk2"/>
              </a:buClr>
              <a:buSzPts val="2800"/>
              <a:buChar char="■"/>
              <a:defRPr sz="2800">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30953361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3C_6BA5B587.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3_DEF95FC6.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0A_959AA758.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funding@cordap.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mailto:funding@cordap.org" TargetMode="External"/><Relationship Id="rId4" Type="http://schemas.openxmlformats.org/officeDocument/2006/relationships/hyperlink" Target="about:blank"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6.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9.xml"/><Relationship Id="rId16"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5.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cordap.org/studies-roadmap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cordap.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39"/>
          <p:cNvGrpSpPr/>
          <p:nvPr/>
        </p:nvGrpSpPr>
        <p:grpSpPr>
          <a:xfrm>
            <a:off x="4451959" y="2517759"/>
            <a:ext cx="3288075" cy="1593883"/>
            <a:chOff x="5444200" y="3948088"/>
            <a:chExt cx="4932113" cy="2390824"/>
          </a:xfrm>
        </p:grpSpPr>
        <p:pic>
          <p:nvPicPr>
            <p:cNvPr id="580" name="Google Shape;580;p39"/>
            <p:cNvPicPr preferRelativeResize="0"/>
            <p:nvPr/>
          </p:nvPicPr>
          <p:blipFill>
            <a:blip r:embed="rId3">
              <a:alphaModFix/>
            </a:blip>
            <a:stretch>
              <a:fillRect/>
            </a:stretch>
          </p:blipFill>
          <p:spPr>
            <a:xfrm>
              <a:off x="7911687" y="3948088"/>
              <a:ext cx="2464626" cy="2390824"/>
            </a:xfrm>
            <a:prstGeom prst="rect">
              <a:avLst/>
            </a:prstGeom>
            <a:noFill/>
            <a:ln>
              <a:noFill/>
            </a:ln>
          </p:spPr>
        </p:pic>
        <p:sp>
          <p:nvSpPr>
            <p:cNvPr id="581" name="Google Shape;581;p39"/>
            <p:cNvSpPr/>
            <p:nvPr/>
          </p:nvSpPr>
          <p:spPr>
            <a:xfrm>
              <a:off x="5444200" y="4938750"/>
              <a:ext cx="1533600" cy="409500"/>
            </a:xfrm>
            <a:prstGeom prst="rect">
              <a:avLst/>
            </a:prstGeom>
            <a:noFill/>
            <a:ln>
              <a:noFill/>
            </a:ln>
          </p:spPr>
          <p:txBody>
            <a:bodyPr spcFirstLastPara="1" wrap="square" lIns="33867" tIns="33867" rIns="33867" bIns="33867" anchor="t" anchorCtr="0">
              <a:noAutofit/>
            </a:bodyPr>
            <a:lstStyle/>
            <a:p>
              <a:pPr algn="ctr" defTabSz="609630">
                <a:buClr>
                  <a:srgbClr val="000000"/>
                </a:buClr>
              </a:pPr>
              <a:r>
                <a:rPr lang="es" sz="1200" b="1" kern="0">
                  <a:solidFill>
                    <a:srgbClr val="1F1CA1"/>
                  </a:solidFill>
                  <a:latin typeface="Arial"/>
                  <a:cs typeface="Arial"/>
                  <a:sym typeface="Arial"/>
                </a:rPr>
                <a:t>cordap.org</a:t>
              </a:r>
              <a:endParaRPr sz="1200" b="1" kern="0">
                <a:solidFill>
                  <a:srgbClr val="1F1CA1"/>
                </a:solidFill>
                <a:latin typeface="Arial"/>
                <a:cs typeface="Arial"/>
                <a:sym typeface="Arial"/>
              </a:endParaRPr>
            </a:p>
          </p:txBody>
        </p:sp>
        <p:pic>
          <p:nvPicPr>
            <p:cNvPr id="582" name="Google Shape;582;p39"/>
            <p:cNvPicPr preferRelativeResize="0"/>
            <p:nvPr/>
          </p:nvPicPr>
          <p:blipFill>
            <a:blip r:embed="rId4">
              <a:alphaModFix/>
            </a:blip>
            <a:stretch>
              <a:fillRect/>
            </a:stretch>
          </p:blipFill>
          <p:spPr>
            <a:xfrm>
              <a:off x="7702030" y="4885492"/>
              <a:ext cx="523850" cy="516031"/>
            </a:xfrm>
            <a:prstGeom prst="rect">
              <a:avLst/>
            </a:prstGeom>
            <a:noFill/>
            <a:ln>
              <a:noFill/>
            </a:ln>
          </p:spPr>
        </p:pic>
        <p:pic>
          <p:nvPicPr>
            <p:cNvPr id="583" name="Google Shape;583;p39"/>
            <p:cNvPicPr preferRelativeResize="0"/>
            <p:nvPr/>
          </p:nvPicPr>
          <p:blipFill>
            <a:blip r:embed="rId5">
              <a:alphaModFix/>
            </a:blip>
            <a:stretch>
              <a:fillRect/>
            </a:stretch>
          </p:blipFill>
          <p:spPr>
            <a:xfrm>
              <a:off x="7074075" y="4881572"/>
              <a:ext cx="531669" cy="523850"/>
            </a:xfrm>
            <a:prstGeom prst="rect">
              <a:avLst/>
            </a:prstGeom>
            <a:noFill/>
            <a:ln>
              <a:noFill/>
            </a:ln>
          </p:spPr>
        </p:pic>
      </p:grpSp>
      <p:pic>
        <p:nvPicPr>
          <p:cNvPr id="584" name="Google Shape;584;p39"/>
          <p:cNvPicPr preferRelativeResize="0"/>
          <p:nvPr/>
        </p:nvPicPr>
        <p:blipFill>
          <a:blip r:embed="rId6">
            <a:alphaModFix/>
          </a:blip>
          <a:stretch>
            <a:fillRect/>
          </a:stretch>
        </p:blipFill>
        <p:spPr>
          <a:xfrm>
            <a:off x="0" y="-61844"/>
            <a:ext cx="12212750" cy="6919844"/>
          </a:xfrm>
          <a:prstGeom prst="rect">
            <a:avLst/>
          </a:prstGeom>
          <a:noFill/>
          <a:ln>
            <a:noFill/>
          </a:ln>
        </p:spPr>
      </p:pic>
      <p:sp>
        <p:nvSpPr>
          <p:cNvPr id="585" name="Google Shape;585;p39"/>
          <p:cNvSpPr/>
          <p:nvPr/>
        </p:nvSpPr>
        <p:spPr>
          <a:xfrm>
            <a:off x="1462264" y="4026089"/>
            <a:ext cx="10317360" cy="1573266"/>
          </a:xfrm>
          <a:prstGeom prst="rect">
            <a:avLst/>
          </a:prstGeom>
          <a:noFill/>
          <a:ln>
            <a:noFill/>
          </a:ln>
        </p:spPr>
        <p:txBody>
          <a:bodyPr spcFirstLastPara="1" wrap="square" lIns="33867" tIns="33867" rIns="33867" bIns="33867" anchor="t" anchorCtr="0">
            <a:noAutofit/>
          </a:bodyPr>
          <a:lstStyle/>
          <a:p>
            <a:pPr defTabSz="609630">
              <a:buClr>
                <a:srgbClr val="000000"/>
              </a:buClr>
              <a:buSzPts val="1100"/>
            </a:pPr>
            <a:r>
              <a:rPr lang="en-US" sz="3200" kern="0" dirty="0">
                <a:solidFill>
                  <a:srgbClr val="FFFFFF"/>
                </a:solidFill>
                <a:cs typeface="Arial"/>
                <a:sym typeface="Arial"/>
              </a:rPr>
              <a:t>Coral Accelerator Program (CAP) 2024</a:t>
            </a:r>
            <a:endParaRPr lang="en-US" sz="2000" kern="0" dirty="0">
              <a:solidFill>
                <a:srgbClr val="FFFFFF"/>
              </a:solidFill>
              <a:cs typeface="Arial"/>
              <a:sym typeface="Arial"/>
            </a:endParaRPr>
          </a:p>
          <a:p>
            <a:pPr defTabSz="609630">
              <a:buClr>
                <a:srgbClr val="000000"/>
              </a:buClr>
              <a:buSzPts val="1100"/>
            </a:pPr>
            <a:endParaRPr lang="en-US" sz="2000" kern="0" dirty="0">
              <a:solidFill>
                <a:srgbClr val="FFFFFF"/>
              </a:solidFill>
              <a:latin typeface="Arial"/>
              <a:cs typeface="Arial"/>
              <a:sym typeface="Arial"/>
            </a:endParaRPr>
          </a:p>
          <a:p>
            <a:pPr defTabSz="609630">
              <a:buClr>
                <a:srgbClr val="000000"/>
              </a:buClr>
              <a:buSzPts val="1100"/>
            </a:pPr>
            <a:r>
              <a:rPr lang="en-US" sz="2000" kern="0" dirty="0">
                <a:solidFill>
                  <a:srgbClr val="FFFFFF"/>
                </a:solidFill>
                <a:latin typeface="Arial"/>
                <a:cs typeface="Arial"/>
                <a:sym typeface="Arial"/>
              </a:rPr>
              <a:t>Concept Note (Pre-Proposal) Webinar - September 18</a:t>
            </a:r>
            <a:r>
              <a:rPr lang="en-US" sz="2000" kern="0" baseline="30000" dirty="0">
                <a:solidFill>
                  <a:srgbClr val="FFFFFF"/>
                </a:solidFill>
                <a:latin typeface="Arial"/>
                <a:cs typeface="Arial"/>
                <a:sym typeface="Arial"/>
              </a:rPr>
              <a:t>th</a:t>
            </a:r>
            <a:r>
              <a:rPr lang="en-US" sz="2000" kern="0" dirty="0">
                <a:solidFill>
                  <a:srgbClr val="FFFFFF"/>
                </a:solidFill>
                <a:latin typeface="Arial"/>
                <a:cs typeface="Arial"/>
                <a:sym typeface="Arial"/>
              </a:rPr>
              <a:t> 2024</a:t>
            </a:r>
            <a:endParaRPr sz="2000" kern="0" dirty="0">
              <a:solidFill>
                <a:srgbClr val="FFFFFF"/>
              </a:solidFill>
              <a:latin typeface="Arial"/>
              <a:cs typeface="Arial"/>
              <a:sym typeface="Arial"/>
            </a:endParaRPr>
          </a:p>
        </p:txBody>
      </p:sp>
      <p:pic>
        <p:nvPicPr>
          <p:cNvPr id="5" name="Picture 4">
            <a:extLst>
              <a:ext uri="{FF2B5EF4-FFF2-40B4-BE49-F238E27FC236}">
                <a16:creationId xmlns:a16="http://schemas.microsoft.com/office/drawing/2014/main" id="{75264997-829E-BD46-A018-7F395B09C69F}"/>
              </a:ext>
            </a:extLst>
          </p:cNvPr>
          <p:cNvPicPr>
            <a:picLocks noChangeAspect="1"/>
          </p:cNvPicPr>
          <p:nvPr/>
        </p:nvPicPr>
        <p:blipFill>
          <a:blip r:embed="rId7"/>
          <a:srcRect/>
          <a:stretch/>
        </p:blipFill>
        <p:spPr>
          <a:xfrm>
            <a:off x="1323255" y="2638827"/>
            <a:ext cx="5418032" cy="1020103"/>
          </a:xfrm>
          <a:prstGeom prst="rect">
            <a:avLst/>
          </a:prstGeom>
        </p:spPr>
      </p:pic>
    </p:spTree>
    <p:extLst>
      <p:ext uri="{BB962C8B-B14F-4D97-AF65-F5344CB8AC3E}">
        <p14:creationId xmlns:p14="http://schemas.microsoft.com/office/powerpoint/2010/main" val="1947255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59"/>
            <a:ext cx="12192000" cy="744141"/>
          </a:xfrm>
          <a:prstGeom prst="rect">
            <a:avLst/>
          </a:prstGeom>
          <a:noFill/>
          <a:ln>
            <a:noFill/>
          </a:ln>
        </p:spPr>
      </p:pic>
      <p:sp>
        <p:nvSpPr>
          <p:cNvPr id="2" name="TextBox 1"/>
          <p:cNvSpPr txBox="1"/>
          <p:nvPr/>
        </p:nvSpPr>
        <p:spPr>
          <a:xfrm>
            <a:off x="0" y="67226"/>
            <a:ext cx="7985597"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CORDAP CAP 2024– Key Dates</a:t>
            </a:r>
          </a:p>
        </p:txBody>
      </p:sp>
      <p:sp>
        <p:nvSpPr>
          <p:cNvPr id="3" name="Rectangle 2"/>
          <p:cNvSpPr/>
          <p:nvPr/>
        </p:nvSpPr>
        <p:spPr>
          <a:xfrm>
            <a:off x="233607" y="344225"/>
            <a:ext cx="7751990" cy="6602385"/>
          </a:xfrm>
          <a:prstGeom prst="rect">
            <a:avLst/>
          </a:prstGeom>
        </p:spPr>
        <p:txBody>
          <a:bodyPr wrap="square">
            <a:spAutoFit/>
          </a:bodyPr>
          <a:lstStyle/>
          <a:p>
            <a:pPr marL="457200" indent="-457200">
              <a:lnSpc>
                <a:spcPct val="107000"/>
              </a:lnSpc>
              <a:spcAft>
                <a:spcPts val="800"/>
              </a:spcAft>
              <a:buFont typeface="+mj-lt"/>
              <a:buAutoNum type="arabicPeriod"/>
            </a:pPr>
            <a:endParaRPr lang="en-US" sz="2400"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mj-lt"/>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Launched on September 2</a:t>
            </a:r>
            <a:r>
              <a:rPr lang="en-US" sz="2400" b="1" baseline="30000" dirty="0">
                <a:latin typeface="Arial" panose="020B0604020202020204" pitchFamily="34" charset="0"/>
                <a:ea typeface="Calibri" panose="020F0502020204030204" pitchFamily="34" charset="0"/>
                <a:cs typeface="Arial" panose="020B0604020202020204" pitchFamily="34" charset="0"/>
              </a:rPr>
              <a:t>nd</a:t>
            </a:r>
            <a:r>
              <a:rPr lang="en-US" sz="2400" b="1" dirty="0">
                <a:latin typeface="Arial" panose="020B0604020202020204" pitchFamily="34" charset="0"/>
                <a:ea typeface="Calibri" panose="020F0502020204030204" pitchFamily="34" charset="0"/>
                <a:cs typeface="Arial" panose="020B0604020202020204" pitchFamily="34" charset="0"/>
              </a:rPr>
              <a:t> – CALL NOW OPEN</a:t>
            </a:r>
          </a:p>
          <a:p>
            <a:pPr marL="457200" indent="-457200">
              <a:lnSpc>
                <a:spcPct val="107000"/>
              </a:lnSpc>
              <a:spcAft>
                <a:spcPts val="800"/>
              </a:spcAft>
              <a:buFont typeface="+mj-lt"/>
              <a:buAutoNum type="arabicPeriod"/>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mj-lt"/>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Call webinars – Sept. 18</a:t>
            </a:r>
            <a:r>
              <a:rPr lang="en-US" sz="2400" b="1" baseline="30000" dirty="0">
                <a:latin typeface="Arial" panose="020B0604020202020204" pitchFamily="34" charset="0"/>
                <a:ea typeface="Calibri" panose="020F0502020204030204" pitchFamily="34" charset="0"/>
                <a:cs typeface="Arial" panose="020B0604020202020204" pitchFamily="34" charset="0"/>
              </a:rPr>
              <a:t>th</a:t>
            </a:r>
            <a:r>
              <a:rPr lang="en-US" sz="2400" b="1" dirty="0">
                <a:latin typeface="Arial" panose="020B0604020202020204" pitchFamily="34" charset="0"/>
                <a:ea typeface="Calibri" panose="020F0502020204030204" pitchFamily="34" charset="0"/>
                <a:cs typeface="Arial" panose="020B0604020202020204" pitchFamily="34" charset="0"/>
              </a:rPr>
              <a:t>  -  6am and 3pm UTC</a:t>
            </a:r>
          </a:p>
          <a:p>
            <a:pPr marL="457200" indent="-457200">
              <a:lnSpc>
                <a:spcPct val="107000"/>
              </a:lnSpc>
              <a:spcAft>
                <a:spcPts val="800"/>
              </a:spcAft>
              <a:buFont typeface="+mj-lt"/>
              <a:buAutoNum type="arabicPeriod"/>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mj-lt"/>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Concept Note submission deadline: </a:t>
            </a:r>
            <a:r>
              <a:rPr lang="en-US" sz="2400" b="1" u="sng" dirty="0">
                <a:latin typeface="Arial" panose="020B0604020202020204" pitchFamily="34" charset="0"/>
                <a:ea typeface="Calibri" panose="020F0502020204030204" pitchFamily="34" charset="0"/>
                <a:cs typeface="Arial" panose="020B0604020202020204" pitchFamily="34" charset="0"/>
              </a:rPr>
              <a:t>October 21</a:t>
            </a:r>
            <a:r>
              <a:rPr lang="en-US" sz="2400" b="1" u="sng" baseline="30000" dirty="0">
                <a:latin typeface="Arial" panose="020B0604020202020204" pitchFamily="34" charset="0"/>
                <a:ea typeface="Calibri" panose="020F0502020204030204" pitchFamily="34" charset="0"/>
                <a:cs typeface="Arial" panose="020B0604020202020204" pitchFamily="34" charset="0"/>
              </a:rPr>
              <a:t>st</a:t>
            </a:r>
            <a:r>
              <a:rPr lang="en-US" sz="2400" b="1" u="sng" dirty="0">
                <a:latin typeface="Arial" panose="020B0604020202020204" pitchFamily="34" charset="0"/>
                <a:ea typeface="Calibri" panose="020F0502020204030204" pitchFamily="34" charset="0"/>
                <a:cs typeface="Arial" panose="020B0604020202020204" pitchFamily="34" charset="0"/>
              </a:rPr>
              <a:t>  5pm UTC</a:t>
            </a:r>
          </a:p>
          <a:p>
            <a:pPr marL="457200" lvl="0" indent="-457200">
              <a:lnSpc>
                <a:spcPct val="107000"/>
              </a:lnSpc>
              <a:spcAft>
                <a:spcPts val="800"/>
              </a:spcAft>
              <a:buFont typeface="+mj-lt"/>
              <a:buAutoNum type="arabicPeriod"/>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457200" lvl="0" indent="-457200">
              <a:lnSpc>
                <a:spcPct val="107000"/>
              </a:lnSpc>
              <a:spcAft>
                <a:spcPts val="800"/>
              </a:spcAft>
              <a:buFont typeface="+mj-lt"/>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Anticipated notification/invitation to submit Full Proposal – late-December 2024</a:t>
            </a:r>
          </a:p>
          <a:p>
            <a:pPr marL="457200" lvl="0" indent="-457200">
              <a:lnSpc>
                <a:spcPct val="107000"/>
              </a:lnSpc>
              <a:spcAft>
                <a:spcPts val="800"/>
              </a:spcAft>
              <a:buFont typeface="+mj-lt"/>
              <a:buAutoNum type="arabicPeriod"/>
            </a:pPr>
            <a:endParaRPr lang="en-US" sz="2400" b="1" dirty="0">
              <a:latin typeface="Arial" panose="020B0604020202020204" pitchFamily="34" charset="0"/>
              <a:ea typeface="Calibri" panose="020F0502020204030204" pitchFamily="34" charset="0"/>
              <a:cs typeface="Arial" panose="020B0604020202020204" pitchFamily="34" charset="0"/>
            </a:endParaRPr>
          </a:p>
          <a:p>
            <a:pPr marL="457200" lvl="0" indent="-457200">
              <a:lnSpc>
                <a:spcPct val="107000"/>
              </a:lnSpc>
              <a:spcAft>
                <a:spcPts val="800"/>
              </a:spcAft>
              <a:buFont typeface="+mj-lt"/>
              <a:buAutoNum type="arabicPeriod"/>
            </a:pPr>
            <a:r>
              <a:rPr lang="en-US" sz="2400" b="1" dirty="0">
                <a:latin typeface="Arial" panose="020B0604020202020204" pitchFamily="34" charset="0"/>
                <a:ea typeface="Calibri" panose="020F0502020204030204" pitchFamily="34" charset="0"/>
                <a:cs typeface="Arial" panose="020B0604020202020204" pitchFamily="34" charset="0"/>
              </a:rPr>
              <a:t>Anticipated funding notifications – July 2025</a:t>
            </a:r>
            <a:endParaRPr lang="en-US" sz="2400" dirty="0">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mj-lt"/>
              <a:buAutoNum type="arabicPeriod"/>
            </a:pPr>
            <a:endParaRPr lang="en-US"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6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A186B08-BA85-33D6-10FA-B8FF6F28C445}"/>
              </a:ext>
            </a:extLst>
          </p:cNvPr>
          <p:cNvPicPr>
            <a:picLocks noChangeAspect="1"/>
          </p:cNvPicPr>
          <p:nvPr/>
        </p:nvPicPr>
        <p:blipFill>
          <a:blip r:embed="rId4"/>
          <a:stretch>
            <a:fillRect/>
          </a:stretch>
        </p:blipFill>
        <p:spPr>
          <a:xfrm>
            <a:off x="7985597" y="588184"/>
            <a:ext cx="4206403" cy="5614660"/>
          </a:xfrm>
          <a:prstGeom prst="rect">
            <a:avLst/>
          </a:prstGeom>
        </p:spPr>
      </p:pic>
      <p:sp>
        <p:nvSpPr>
          <p:cNvPr id="7" name="TextBox 6">
            <a:extLst>
              <a:ext uri="{FF2B5EF4-FFF2-40B4-BE49-F238E27FC236}">
                <a16:creationId xmlns:a16="http://schemas.microsoft.com/office/drawing/2014/main" id="{F1AAA01C-5068-B621-AEA3-9642C310CD99}"/>
              </a:ext>
            </a:extLst>
          </p:cNvPr>
          <p:cNvSpPr txBox="1"/>
          <p:nvPr/>
        </p:nvSpPr>
        <p:spPr>
          <a:xfrm>
            <a:off x="7985597" y="679326"/>
            <a:ext cx="3092305"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Jeddah (late August 2024)</a:t>
            </a:r>
          </a:p>
        </p:txBody>
      </p:sp>
    </p:spTree>
    <p:extLst>
      <p:ext uri="{BB962C8B-B14F-4D97-AF65-F5344CB8AC3E}">
        <p14:creationId xmlns:p14="http://schemas.microsoft.com/office/powerpoint/2010/main" val="3878912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441063" y="178995"/>
            <a:ext cx="7897951" cy="461665"/>
          </a:xfrm>
          <a:prstGeom prst="rect">
            <a:avLst/>
          </a:prstGeom>
          <a:noFill/>
        </p:spPr>
        <p:txBody>
          <a:bodyPr wrap="square" rtlCol="0">
            <a:spAutoFit/>
          </a:bodyPr>
          <a:lstStyle/>
          <a:p>
            <a:r>
              <a:rPr lang="en-US" sz="2400" dirty="0">
                <a:solidFill>
                  <a:schemeClr val="accent1">
                    <a:lumMod val="50000"/>
                  </a:schemeClr>
                </a:solidFill>
                <a:latin typeface="Arial" panose="020B0604020202020204" pitchFamily="34" charset="0"/>
                <a:cs typeface="Arial" panose="020B0604020202020204" pitchFamily="34" charset="0"/>
              </a:rPr>
              <a:t>CORDAP CAP – Project Types and </a:t>
            </a:r>
            <a:r>
              <a:rPr lang="en-US" sz="2400">
                <a:solidFill>
                  <a:schemeClr val="accent1">
                    <a:lumMod val="50000"/>
                  </a:schemeClr>
                </a:solidFill>
                <a:latin typeface="Arial" panose="020B0604020202020204" pitchFamily="34" charset="0"/>
                <a:cs typeface="Arial" panose="020B0604020202020204" pitchFamily="34" charset="0"/>
              </a:rPr>
              <a:t>Priority Areas </a:t>
            </a:r>
            <a:endParaRPr lang="en-US" sz="2400" dirty="0">
              <a:solidFill>
                <a:schemeClr val="accent1">
                  <a:lumMod val="50000"/>
                </a:schemeClr>
              </a:solidFill>
              <a:latin typeface="Arial" panose="020B0604020202020204" pitchFamily="34" charset="0"/>
              <a:cs typeface="Arial" panose="020B0604020202020204" pitchFamily="34" charset="0"/>
            </a:endParaRPr>
          </a:p>
        </p:txBody>
      </p:sp>
      <p:sp>
        <p:nvSpPr>
          <p:cNvPr id="4" name="Rectangle 3"/>
          <p:cNvSpPr/>
          <p:nvPr/>
        </p:nvSpPr>
        <p:spPr>
          <a:xfrm>
            <a:off x="6224448" y="918677"/>
            <a:ext cx="5794786" cy="5112938"/>
          </a:xfrm>
          <a:prstGeom prst="rect">
            <a:avLst/>
          </a:prstGeom>
        </p:spPr>
        <p:txBody>
          <a:bodyPr wrap="square">
            <a:spAutoFit/>
          </a:bodyPr>
          <a:lstStyle/>
          <a:p>
            <a:pPr>
              <a:lnSpc>
                <a:spcPct val="107000"/>
              </a:lnSpc>
              <a:spcAft>
                <a:spcPts val="800"/>
              </a:spcAft>
            </a:pPr>
            <a:r>
              <a:rPr lang="en-US"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Priority Areas</a:t>
            </a:r>
            <a:endPar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1. Preservation and conservation of corals</a:t>
            </a:r>
          </a:p>
          <a:p>
            <a:pPr marL="228600" lvl="0" indent="-228600">
              <a:lnSpc>
                <a:spcPct val="107000"/>
              </a:lnSpc>
              <a:buAutoNum type="arabicPeriod"/>
            </a:pPr>
            <a:endParaRPr lang="en-US"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2. </a:t>
            </a: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Intervention planning, risk, and monitoring</a:t>
            </a:r>
          </a:p>
          <a:p>
            <a:pPr marR="0" lvl="0">
              <a:lnSpc>
                <a:spcPct val="107000"/>
              </a:lnSpc>
              <a:spcBef>
                <a:spcPts val="0"/>
              </a:spcBef>
              <a:spcAft>
                <a:spcPts val="0"/>
              </a:spcAft>
            </a:pPr>
            <a:endParaRPr lang="en-US" sz="1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3. Limiting mortality of early life </a:t>
            </a: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stage</a:t>
            </a: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 corals</a:t>
            </a:r>
          </a:p>
          <a:p>
            <a:pPr marR="0" lvl="0">
              <a:lnSpc>
                <a:spcPct val="107000"/>
              </a:lnSpc>
              <a:spcBef>
                <a:spcPts val="0"/>
              </a:spcBef>
              <a:spcAft>
                <a:spcPts val="0"/>
              </a:spcAft>
            </a:pPr>
            <a:endParaRPr lang="en-US"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4. </a:t>
            </a: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Methods to blend natural and artificial reef recovery</a:t>
            </a:r>
          </a:p>
          <a:p>
            <a:pPr marR="0" lvl="0">
              <a:lnSpc>
                <a:spcPct val="107000"/>
              </a:lnSpc>
              <a:spcBef>
                <a:spcPts val="0"/>
              </a:spcBef>
              <a:spcAft>
                <a:spcPts val="0"/>
              </a:spcAft>
            </a:pPr>
            <a:endParaRPr lang="en-US"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5. </a:t>
            </a: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Developing country R&amp;D methods </a:t>
            </a:r>
          </a:p>
          <a:p>
            <a:pPr marR="0" lvl="0">
              <a:lnSpc>
                <a:spcPct val="107000"/>
              </a:lnSpc>
              <a:spcBef>
                <a:spcPts val="0"/>
              </a:spcBef>
              <a:spcAft>
                <a:spcPts val="0"/>
              </a:spcAft>
            </a:pPr>
            <a:endPar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6. </a:t>
            </a: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R&amp;D capacity development</a:t>
            </a:r>
          </a:p>
          <a:p>
            <a:pPr marR="0" lvl="0">
              <a:lnSpc>
                <a:spcPct val="107000"/>
              </a:lnSpc>
              <a:spcBef>
                <a:spcPts val="0"/>
              </a:spcBef>
              <a:spcAft>
                <a:spcPts val="0"/>
              </a:spcAft>
            </a:pPr>
            <a:endPar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7. Assisted evolution of corals</a:t>
            </a:r>
          </a:p>
          <a:p>
            <a:pPr marR="0" lvl="0">
              <a:lnSpc>
                <a:spcPct val="107000"/>
              </a:lnSpc>
              <a:spcBef>
                <a:spcPts val="0"/>
              </a:spcBef>
              <a:spcAft>
                <a:spcPts val="0"/>
              </a:spcAft>
            </a:pPr>
            <a:endPar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8. </a:t>
            </a: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a:t>
            </a:r>
            <a:r>
              <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oral aquaculture</a:t>
            </a:r>
          </a:p>
          <a:p>
            <a:pPr marR="0" lvl="0">
              <a:lnSpc>
                <a:spcPct val="107000"/>
              </a:lnSpc>
              <a:spcBef>
                <a:spcPts val="0"/>
              </a:spcBef>
              <a:spcAft>
                <a:spcPts val="0"/>
              </a:spcAft>
            </a:pPr>
            <a:endPar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9. Cold-water corals</a:t>
            </a:r>
            <a:endParaRPr lang="en-US"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p:cNvSpPr txBox="1"/>
          <p:nvPr/>
        </p:nvSpPr>
        <p:spPr>
          <a:xfrm>
            <a:off x="441064" y="918677"/>
            <a:ext cx="5311679" cy="3323987"/>
          </a:xfrm>
          <a:prstGeom prst="rect">
            <a:avLst/>
          </a:prstGeom>
          <a:noFill/>
        </p:spPr>
        <p:txBody>
          <a:bodyPr wrap="square" rtlCol="0">
            <a:spAutoFit/>
          </a:bodyPr>
          <a:lstStyle/>
          <a:p>
            <a:r>
              <a:rPr lang="en-US" b="1" dirty="0">
                <a:solidFill>
                  <a:schemeClr val="accent1">
                    <a:lumMod val="50000"/>
                  </a:schemeClr>
                </a:solidFill>
                <a:latin typeface="Arial" panose="020B0604020202020204" pitchFamily="34" charset="0"/>
                <a:cs typeface="Arial" panose="020B0604020202020204" pitchFamily="34" charset="0"/>
              </a:rPr>
              <a:t>Call will support a wide range of project types:</a:t>
            </a:r>
          </a:p>
          <a:p>
            <a:endParaRPr lang="en-US"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Novel R&amp;D projects</a:t>
            </a:r>
          </a:p>
          <a:p>
            <a:endParaRPr lang="en-US" sz="1200"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Improving or scaling up existing interventions    </a:t>
            </a:r>
          </a:p>
          <a:p>
            <a:pPr marL="285750" indent="-285750">
              <a:buFont typeface="Arial" panose="020B0604020202020204" pitchFamily="34" charset="0"/>
              <a:buChar char="•"/>
            </a:pPr>
            <a:endParaRPr lang="en-US" sz="1200"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Translational R&amp;D</a:t>
            </a:r>
          </a:p>
          <a:p>
            <a:pPr marL="285750" indent="-285750">
              <a:buFont typeface="Arial" panose="020B0604020202020204" pitchFamily="34" charset="0"/>
              <a:buChar char="•"/>
            </a:pPr>
            <a:endParaRPr lang="en-US" sz="1200"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Fundamental science to support implementation of interventions</a:t>
            </a:r>
          </a:p>
          <a:p>
            <a:pPr marL="285750" indent="-285750">
              <a:buFont typeface="Arial" panose="020B0604020202020204" pitchFamily="34" charset="0"/>
              <a:buChar char="•"/>
            </a:pPr>
            <a:endParaRPr lang="en-US" sz="1200"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Capacity </a:t>
            </a:r>
            <a:r>
              <a:rPr lang="en-US" dirty="0" err="1">
                <a:solidFill>
                  <a:schemeClr val="accent1">
                    <a:lumMod val="50000"/>
                  </a:schemeClr>
                </a:solidFill>
                <a:latin typeface="Arial" panose="020B0604020202020204" pitchFamily="34" charset="0"/>
                <a:cs typeface="Arial" panose="020B0604020202020204" pitchFamily="34" charset="0"/>
              </a:rPr>
              <a:t>development+local</a:t>
            </a:r>
            <a:r>
              <a:rPr lang="en-US" dirty="0">
                <a:solidFill>
                  <a:schemeClr val="accent1">
                    <a:lumMod val="50000"/>
                  </a:schemeClr>
                </a:solidFill>
                <a:latin typeface="Arial" panose="020B0604020202020204" pitchFamily="34" charset="0"/>
                <a:cs typeface="Arial" panose="020B0604020202020204" pitchFamily="34" charset="0"/>
              </a:rPr>
              <a:t> innovation and implementation </a:t>
            </a:r>
          </a:p>
        </p:txBody>
      </p:sp>
      <p:sp>
        <p:nvSpPr>
          <p:cNvPr id="6" name="TextBox 5"/>
          <p:cNvSpPr txBox="1"/>
          <p:nvPr/>
        </p:nvSpPr>
        <p:spPr>
          <a:xfrm>
            <a:off x="328913" y="4675856"/>
            <a:ext cx="5638640" cy="1200329"/>
          </a:xfrm>
          <a:prstGeom prst="rect">
            <a:avLst/>
          </a:prstGeom>
          <a:noFill/>
        </p:spPr>
        <p:txBody>
          <a:bodyPr wrap="square" rtlCol="0">
            <a:spAutoFit/>
          </a:bodyPr>
          <a:lstStyle/>
          <a:p>
            <a:pPr algn="just"/>
            <a:r>
              <a:rPr lang="en-US" dirty="0">
                <a:solidFill>
                  <a:schemeClr val="accent1">
                    <a:lumMod val="50000"/>
                  </a:schemeClr>
                </a:solidFill>
                <a:latin typeface="Arial" panose="020B0604020202020204" pitchFamily="34" charset="0"/>
                <a:cs typeface="Arial" panose="020B0604020202020204" pitchFamily="34" charset="0"/>
              </a:rPr>
              <a:t>CORDAP has also been organizing a range of workshops with wide participation on specific topics that require further investigation before targeted investment.</a:t>
            </a:r>
          </a:p>
        </p:txBody>
      </p:sp>
    </p:spTree>
    <p:extLst>
      <p:ext uri="{BB962C8B-B14F-4D97-AF65-F5344CB8AC3E}">
        <p14:creationId xmlns:p14="http://schemas.microsoft.com/office/powerpoint/2010/main" val="410433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B6C0-42EB-7941-73C2-69C9457B19AA}"/>
              </a:ext>
            </a:extLst>
          </p:cNvPr>
          <p:cNvSpPr>
            <a:spLocks noGrp="1"/>
          </p:cNvSpPr>
          <p:nvPr>
            <p:ph type="title"/>
          </p:nvPr>
        </p:nvSpPr>
        <p:spPr>
          <a:xfrm>
            <a:off x="6252875" y="-52182"/>
            <a:ext cx="5939125" cy="763600"/>
          </a:xfrm>
        </p:spPr>
        <p:txBody>
          <a:bodyPr>
            <a:normAutofit fontScale="90000"/>
          </a:bodyPr>
          <a:lstStyle/>
          <a:p>
            <a:pPr algn="r"/>
            <a:r>
              <a:rPr lang="en-US" dirty="0"/>
              <a:t>Research themes</a:t>
            </a:r>
          </a:p>
        </p:txBody>
      </p:sp>
      <p:sp>
        <p:nvSpPr>
          <p:cNvPr id="3" name="Text Placeholder 2">
            <a:extLst>
              <a:ext uri="{FF2B5EF4-FFF2-40B4-BE49-F238E27FC236}">
                <a16:creationId xmlns:a16="http://schemas.microsoft.com/office/drawing/2014/main" id="{7ED4359A-1D75-1393-B7C9-AD28AA20E592}"/>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2DCE5DE1-BEFA-D3E0-20F0-A1BED6279583}"/>
              </a:ext>
            </a:extLst>
          </p:cNvPr>
          <p:cNvPicPr>
            <a:picLocks noChangeAspect="1"/>
          </p:cNvPicPr>
          <p:nvPr/>
        </p:nvPicPr>
        <p:blipFill>
          <a:blip r:embed="rId2"/>
          <a:srcRect l="3496" t="6551" r="3807"/>
          <a:stretch/>
        </p:blipFill>
        <p:spPr>
          <a:xfrm>
            <a:off x="0" y="248601"/>
            <a:ext cx="6485860" cy="5854247"/>
          </a:xfrm>
          <a:prstGeom prst="rect">
            <a:avLst/>
          </a:prstGeom>
        </p:spPr>
      </p:pic>
      <p:pic>
        <p:nvPicPr>
          <p:cNvPr id="4" name="Picture 3">
            <a:extLst>
              <a:ext uri="{FF2B5EF4-FFF2-40B4-BE49-F238E27FC236}">
                <a16:creationId xmlns:a16="http://schemas.microsoft.com/office/drawing/2014/main" id="{8492D8DD-CF0C-05FC-CB0A-89754FBE81DE}"/>
              </a:ext>
            </a:extLst>
          </p:cNvPr>
          <p:cNvPicPr>
            <a:picLocks noChangeAspect="1"/>
          </p:cNvPicPr>
          <p:nvPr/>
        </p:nvPicPr>
        <p:blipFill>
          <a:blip r:embed="rId3"/>
          <a:stretch>
            <a:fillRect/>
          </a:stretch>
        </p:blipFill>
        <p:spPr>
          <a:xfrm>
            <a:off x="4646427" y="2509229"/>
            <a:ext cx="7403339" cy="3121741"/>
          </a:xfrm>
          <a:prstGeom prst="rect">
            <a:avLst/>
          </a:prstGeom>
        </p:spPr>
      </p:pic>
      <p:pic>
        <p:nvPicPr>
          <p:cNvPr id="6" name="Google Shape;443;p34">
            <a:extLst>
              <a:ext uri="{FF2B5EF4-FFF2-40B4-BE49-F238E27FC236}">
                <a16:creationId xmlns:a16="http://schemas.microsoft.com/office/drawing/2014/main" id="{EA25C645-9F44-391A-4157-73B78D7E6CAB}"/>
              </a:ext>
            </a:extLst>
          </p:cNvPr>
          <p:cNvPicPr preferRelativeResize="0"/>
          <p:nvPr/>
        </p:nvPicPr>
        <p:blipFill>
          <a:blip r:embed="rId4">
            <a:alphaModFix/>
          </a:blip>
          <a:stretch>
            <a:fillRect/>
          </a:stretch>
        </p:blipFill>
        <p:spPr>
          <a:xfrm>
            <a:off x="0" y="6113864"/>
            <a:ext cx="12192000" cy="744141"/>
          </a:xfrm>
          <a:prstGeom prst="rect">
            <a:avLst/>
          </a:prstGeom>
          <a:noFill/>
          <a:ln>
            <a:noFill/>
          </a:ln>
        </p:spPr>
      </p:pic>
    </p:spTree>
    <p:extLst>
      <p:ext uri="{BB962C8B-B14F-4D97-AF65-F5344CB8AC3E}">
        <p14:creationId xmlns:p14="http://schemas.microsoft.com/office/powerpoint/2010/main" val="1985851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1477108" y="83936"/>
            <a:ext cx="9675165" cy="738664"/>
          </a:xfrm>
          <a:prstGeom prst="rect">
            <a:avLst/>
          </a:prstGeom>
          <a:noFill/>
        </p:spPr>
        <p:txBody>
          <a:bodyPr wrap="square" rtlCol="0">
            <a:spAutoFit/>
          </a:bodyPr>
          <a:lstStyle/>
          <a:p>
            <a:pPr algn="ctr"/>
            <a:r>
              <a:rPr lang="en-US" sz="2400">
                <a:solidFill>
                  <a:schemeClr val="accent1">
                    <a:lumMod val="50000"/>
                  </a:schemeClr>
                </a:solidFill>
              </a:rPr>
              <a:t>CAP Eligibility</a:t>
            </a:r>
          </a:p>
          <a:p>
            <a:pPr algn="ctr"/>
            <a:endParaRPr lang="en-US"/>
          </a:p>
        </p:txBody>
      </p:sp>
      <p:sp>
        <p:nvSpPr>
          <p:cNvPr id="4" name="Rectangle 3"/>
          <p:cNvSpPr/>
          <p:nvPr/>
        </p:nvSpPr>
        <p:spPr>
          <a:xfrm>
            <a:off x="70338" y="453268"/>
            <a:ext cx="11871569" cy="2720553"/>
          </a:xfrm>
          <a:prstGeom prst="rect">
            <a:avLst/>
          </a:prstGeom>
        </p:spPr>
        <p:txBody>
          <a:bodyPr wrap="square">
            <a:spAutoFit/>
          </a:bodyPr>
          <a:lstStyle/>
          <a:p>
            <a:pPr>
              <a:lnSpc>
                <a:spcPct val="107000"/>
              </a:lnSpc>
              <a:spcAft>
                <a:spcPts val="800"/>
              </a:spcAft>
            </a:pPr>
            <a:r>
              <a:rPr lang="en-US" sz="2000"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An international </a:t>
            </a:r>
            <a:r>
              <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a:t>
            </a:r>
            <a:r>
              <a:rPr lang="en-US" sz="2000"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ollaborative program:</a:t>
            </a:r>
          </a:p>
          <a:p>
            <a:pPr marL="742950" lvl="1" indent="-285750">
              <a:lnSpc>
                <a:spcPct val="107000"/>
              </a:lnSpc>
              <a:spcAft>
                <a:spcPts val="800"/>
              </a:spcAft>
              <a:buFont typeface="Arial" panose="020B0604020202020204" pitchFamily="34" charset="0"/>
              <a:buChar char="•"/>
            </a:pPr>
            <a:r>
              <a:rPr lang="en-US" sz="2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Each proposal must comprise </a:t>
            </a: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 </a:t>
            </a:r>
            <a:r>
              <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minimum of </a:t>
            </a:r>
            <a:r>
              <a:rPr lang="en-US" sz="2000"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three applicants </a:t>
            </a:r>
            <a:r>
              <a:rPr lang="en-US" sz="20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(lead + two co-applicants). </a:t>
            </a:r>
          </a:p>
          <a:p>
            <a:pPr marL="742950" lvl="1" indent="-285750">
              <a:lnSpc>
                <a:spcPct val="107000"/>
              </a:lnSpc>
              <a:spcAft>
                <a:spcPts val="800"/>
              </a:spcAft>
              <a:buFont typeface="Arial" panose="020B0604020202020204" pitchFamily="34" charset="0"/>
              <a:buChar char="•"/>
            </a:pP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Each proposal must comprise applicants from </a:t>
            </a:r>
            <a:r>
              <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at least two countries, </a:t>
            </a: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one of which MUST be from a low- or middle-income country (based on most current OECD list).</a:t>
            </a:r>
          </a:p>
          <a:p>
            <a:pPr marL="285750" indent="-285750">
              <a:lnSpc>
                <a:spcPct val="107000"/>
              </a:lnSpc>
              <a:spcAft>
                <a:spcPts val="800"/>
              </a:spcAft>
              <a:buFont typeface="Arial" panose="020B0604020202020204" pitchFamily="34" charset="0"/>
              <a:buChar char="•"/>
            </a:pP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All organization types are eligible (not-for-profit, for-profit, Gov, NGO, multilateral groups, etc.)</a:t>
            </a:r>
          </a:p>
          <a:p>
            <a:pPr marL="285750" indent="-285750">
              <a:lnSpc>
                <a:spcPct val="107000"/>
              </a:lnSpc>
              <a:spcAft>
                <a:spcPts val="800"/>
              </a:spcAft>
              <a:buFont typeface="Arial" panose="020B0604020202020204" pitchFamily="34" charset="0"/>
              <a:buChar char="•"/>
            </a:pPr>
            <a:r>
              <a:rPr lang="en-US"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Applicants receiving funding must have the authority and independence to run the project within their organization.</a:t>
            </a:r>
          </a:p>
        </p:txBody>
      </p:sp>
      <p:sp>
        <p:nvSpPr>
          <p:cNvPr id="3" name="Rectangle 2"/>
          <p:cNvSpPr/>
          <p:nvPr/>
        </p:nvSpPr>
        <p:spPr>
          <a:xfrm>
            <a:off x="814105" y="3173821"/>
            <a:ext cx="10222523" cy="2810193"/>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sz="1500" b="1" u="sng"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See the FAQ document for further eligibility details</a:t>
            </a:r>
            <a:r>
              <a:rPr lang="en-US" sz="15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but briefly:</a:t>
            </a:r>
          </a:p>
          <a:p>
            <a:pPr marL="742950" lvl="1" indent="-285750">
              <a:lnSpc>
                <a:spcPct val="107000"/>
              </a:lnSpc>
              <a:spcAft>
                <a:spcPts val="800"/>
              </a:spcAft>
              <a:buFont typeface="Arial" panose="020B0604020202020204" pitchFamily="34" charset="0"/>
              <a:buChar char="•"/>
            </a:pPr>
            <a:r>
              <a:rPr lang="en-US" sz="15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An individual can only be Lead Applicant on one proposal and participate in up to a maximum of two additional proposals as Co-Applicant.  </a:t>
            </a:r>
          </a:p>
          <a:p>
            <a:pPr marL="742950" lvl="1" indent="-285750">
              <a:lnSpc>
                <a:spcPct val="107000"/>
              </a:lnSpc>
              <a:spcAft>
                <a:spcPts val="800"/>
              </a:spcAft>
              <a:buFont typeface="Arial" panose="020B0604020202020204" pitchFamily="34" charset="0"/>
              <a:buChar char="•"/>
            </a:pPr>
            <a:r>
              <a:rPr lang="en-US" sz="15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An organization can only be the lead institution on up to two proposals but can be a participating organization on multiple proposals. </a:t>
            </a:r>
          </a:p>
          <a:p>
            <a:pPr marL="742950" lvl="1" indent="-285750">
              <a:lnSpc>
                <a:spcPct val="107000"/>
              </a:lnSpc>
              <a:spcAft>
                <a:spcPts val="800"/>
              </a:spcAft>
              <a:buFont typeface="Arial" panose="020B0604020202020204" pitchFamily="34" charset="0"/>
              <a:buChar char="•"/>
            </a:pPr>
            <a:r>
              <a:rPr lang="en-US" sz="15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If a for-profit organization wishes to submit as an applicant, then they must be willing to co-invest to the point that they are not making a profit.  </a:t>
            </a:r>
          </a:p>
          <a:p>
            <a:pPr marL="742950" lvl="1" indent="-285750">
              <a:lnSpc>
                <a:spcPct val="107000"/>
              </a:lnSpc>
              <a:spcAft>
                <a:spcPts val="800"/>
              </a:spcAft>
              <a:buFont typeface="Arial" panose="020B0604020202020204" pitchFamily="34" charset="0"/>
              <a:buChar char="•"/>
            </a:pPr>
            <a:r>
              <a:rPr lang="en-US" sz="15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CORDAP is unable to make grants directly to individuals. </a:t>
            </a:r>
          </a:p>
          <a:p>
            <a:pPr marL="742950" lvl="1" indent="-285750">
              <a:lnSpc>
                <a:spcPct val="107000"/>
              </a:lnSpc>
              <a:spcAft>
                <a:spcPts val="800"/>
              </a:spcAft>
              <a:buFont typeface="Arial" panose="020B0604020202020204" pitchFamily="34" charset="0"/>
              <a:buChar char="•"/>
            </a:pPr>
            <a:r>
              <a:rPr lang="en-US" sz="15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There is no upper limit to the number of organizations in an application.</a:t>
            </a:r>
          </a:p>
        </p:txBody>
      </p:sp>
    </p:spTree>
    <p:extLst>
      <p:ext uri="{BB962C8B-B14F-4D97-AF65-F5344CB8AC3E}">
        <p14:creationId xmlns:p14="http://schemas.microsoft.com/office/powerpoint/2010/main" val="3386086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489473" y="279700"/>
            <a:ext cx="4056752" cy="461665"/>
          </a:xfrm>
          <a:prstGeom prst="rect">
            <a:avLst/>
          </a:prstGeom>
          <a:noFill/>
        </p:spPr>
        <p:txBody>
          <a:bodyPr wrap="none" rtlCol="0">
            <a:spAutoFit/>
          </a:bodyPr>
          <a:lstStyle/>
          <a:p>
            <a:r>
              <a:rPr lang="en-US" sz="2400" b="1">
                <a:solidFill>
                  <a:schemeClr val="accent1">
                    <a:lumMod val="50000"/>
                  </a:schemeClr>
                </a:solidFill>
              </a:rPr>
              <a:t>CORDAP Funding Policies</a:t>
            </a:r>
          </a:p>
        </p:txBody>
      </p:sp>
      <p:sp>
        <p:nvSpPr>
          <p:cNvPr id="3" name="Rectangle 2"/>
          <p:cNvSpPr/>
          <p:nvPr/>
        </p:nvSpPr>
        <p:spPr>
          <a:xfrm>
            <a:off x="406400" y="1068789"/>
            <a:ext cx="9590881" cy="5266506"/>
          </a:xfrm>
          <a:prstGeom prst="rect">
            <a:avLst/>
          </a:prstGeom>
        </p:spPr>
        <p:txBody>
          <a:bodyPr wrap="square">
            <a:spAutoFit/>
          </a:bodyPr>
          <a:lstStyle/>
          <a:p>
            <a:pPr marR="0" lvl="0">
              <a:lnSpc>
                <a:spcPct val="107000"/>
              </a:lnSpc>
              <a:spcBef>
                <a:spcPts val="0"/>
              </a:spcBef>
              <a:spcAft>
                <a:spcPts val="800"/>
              </a:spcAft>
              <a:buSzPts val="1000"/>
            </a:pPr>
            <a:r>
              <a:rPr lang="en-US" sz="2000" b="1" dirty="0">
                <a:effectLst/>
                <a:latin typeface="Arial" panose="020B0604020202020204" pitchFamily="34" charset="0"/>
                <a:ea typeface="Noto Sans Symbols"/>
                <a:cs typeface="Arial" panose="020B0604020202020204" pitchFamily="34" charset="0"/>
              </a:rPr>
              <a:t>Intellectual property  (IP)</a:t>
            </a:r>
          </a:p>
          <a:p>
            <a:pPr marL="800100" lvl="1" indent="-342900">
              <a:lnSpc>
                <a:spcPct val="107000"/>
              </a:lnSpc>
              <a:spcAft>
                <a:spcPts val="800"/>
              </a:spcAft>
              <a:buSzPts val="1000"/>
              <a:buFont typeface="Arial" panose="020B0604020202020204" pitchFamily="34" charset="0"/>
              <a:buChar char="●"/>
            </a:pPr>
            <a:r>
              <a:rPr lang="en-US" sz="1600" dirty="0">
                <a:effectLst/>
                <a:latin typeface="Arial" panose="020B0604020202020204" pitchFamily="34" charset="0"/>
                <a:ea typeface="Noto Sans Symbols"/>
                <a:cs typeface="Arial" panose="020B0604020202020204" pitchFamily="34" charset="0"/>
              </a:rPr>
              <a:t>CORDAP does not seek to own any of the IP resulting from its funded activities. Ownership vests as agreed by the organizations collaborating on the project. </a:t>
            </a:r>
          </a:p>
          <a:p>
            <a:pPr marL="800100" lvl="1" indent="-342900">
              <a:lnSpc>
                <a:spcPct val="107000"/>
              </a:lnSpc>
              <a:spcAft>
                <a:spcPts val="800"/>
              </a:spcAft>
              <a:buSzPts val="1000"/>
              <a:buFont typeface="Arial" panose="020B0604020202020204" pitchFamily="34" charset="0"/>
              <a:buChar char="●"/>
            </a:pPr>
            <a:r>
              <a:rPr lang="en-US" sz="1600" dirty="0">
                <a:effectLst/>
                <a:latin typeface="Arial" panose="020B0604020202020204" pitchFamily="34" charset="0"/>
                <a:ea typeface="Noto Sans Symbols"/>
                <a:cs typeface="Arial" panose="020B0604020202020204" pitchFamily="34" charset="0"/>
              </a:rPr>
              <a:t>Owners of IP resulting from CORDAP-funded activities must provide</a:t>
            </a:r>
            <a:r>
              <a:rPr lang="en-US" sz="1600" b="1" dirty="0">
                <a:effectLst/>
                <a:latin typeface="Arial" panose="020B0604020202020204" pitchFamily="34" charset="0"/>
                <a:ea typeface="Noto Sans Symbols"/>
                <a:cs typeface="Arial" panose="020B0604020202020204" pitchFamily="34" charset="0"/>
              </a:rPr>
              <a:t> a free license for</a:t>
            </a:r>
            <a:r>
              <a:rPr lang="en-US" sz="1600" dirty="0">
                <a:effectLst/>
                <a:latin typeface="Arial" panose="020B0604020202020204" pitchFamily="34" charset="0"/>
                <a:ea typeface="Noto Sans Symbols"/>
                <a:cs typeface="Arial" panose="020B0604020202020204" pitchFamily="34" charset="0"/>
              </a:rPr>
              <a:t> </a:t>
            </a:r>
            <a:r>
              <a:rPr lang="en-US" sz="1600" b="1" dirty="0">
                <a:effectLst/>
                <a:latin typeface="Arial" panose="020B0604020202020204" pitchFamily="34" charset="0"/>
                <a:ea typeface="Noto Sans Symbols"/>
                <a:cs typeface="Arial" panose="020B0604020202020204" pitchFamily="34" charset="0"/>
              </a:rPr>
              <a:t>all commercial and non-commercial coral conservation and/or restoration use, </a:t>
            </a:r>
            <a:r>
              <a:rPr lang="en-US" sz="1600" dirty="0">
                <a:effectLst/>
                <a:latin typeface="Arial" panose="020B0604020202020204" pitchFamily="34" charset="0"/>
                <a:ea typeface="Noto Sans Symbols"/>
                <a:cs typeface="Arial" panose="020B0604020202020204" pitchFamily="34" charset="0"/>
              </a:rPr>
              <a:t>including free license to any background IP upon which the project relies.</a:t>
            </a:r>
          </a:p>
          <a:p>
            <a:pPr marL="800100" lvl="1" indent="-342900">
              <a:lnSpc>
                <a:spcPct val="107000"/>
              </a:lnSpc>
              <a:spcAft>
                <a:spcPts val="800"/>
              </a:spcAft>
              <a:buSzPts val="1000"/>
              <a:buFont typeface="Arial" panose="020B0604020202020204" pitchFamily="34" charset="0"/>
              <a:buChar char="●"/>
            </a:pPr>
            <a:r>
              <a:rPr lang="en-US" sz="1600" dirty="0">
                <a:effectLst/>
                <a:latin typeface="Arial" panose="020B0604020202020204" pitchFamily="34" charset="0"/>
                <a:ea typeface="Noto Sans Symbols"/>
                <a:cs typeface="Arial" panose="020B0604020202020204" pitchFamily="34" charset="0"/>
              </a:rPr>
              <a:t>CORDAP-funded developments and technologies should be made available and accessible at an </a:t>
            </a:r>
            <a:r>
              <a:rPr lang="en-US" sz="1600" i="1" dirty="0">
                <a:effectLst/>
                <a:latin typeface="Arial" panose="020B0604020202020204" pitchFamily="34" charset="0"/>
                <a:ea typeface="Noto Sans Symbols"/>
                <a:cs typeface="Arial" panose="020B0604020202020204" pitchFamily="34" charset="0"/>
              </a:rPr>
              <a:t>affordable</a:t>
            </a:r>
            <a:r>
              <a:rPr lang="en-US" sz="1600" dirty="0">
                <a:effectLst/>
                <a:latin typeface="Arial" panose="020B0604020202020204" pitchFamily="34" charset="0"/>
                <a:ea typeface="Noto Sans Symbols"/>
                <a:cs typeface="Arial" panose="020B0604020202020204" pitchFamily="34" charset="0"/>
              </a:rPr>
              <a:t> price to all coral conservation and restoration projects.</a:t>
            </a:r>
          </a:p>
          <a:p>
            <a:pPr lvl="0" algn="just">
              <a:lnSpc>
                <a:spcPct val="107000"/>
              </a:lnSpc>
              <a:spcAft>
                <a:spcPts val="800"/>
              </a:spcAft>
            </a:pPr>
            <a:r>
              <a:rPr lang="en-US" sz="2000" b="1" dirty="0">
                <a:solidFill>
                  <a:srgbClr val="000000"/>
                </a:solidFill>
                <a:latin typeface="Arial" panose="020B0604020202020204" pitchFamily="34" charset="0"/>
                <a:ea typeface="Calibri" panose="020F0502020204030204" pitchFamily="34" charset="0"/>
                <a:cs typeface="Arial" panose="020B0604020202020204" pitchFamily="34" charset="0"/>
              </a:rPr>
              <a:t>Open-access</a:t>
            </a:r>
          </a:p>
          <a:p>
            <a:pPr marL="742950" lvl="1" indent="-285750" algn="just">
              <a:spcAft>
                <a:spcPts val="80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Publications, and underlying data, will be immediately, freely, and openly accessible to all.</a:t>
            </a:r>
          </a:p>
          <a:p>
            <a:pPr marL="742950" lvl="1" indent="-285750" algn="just">
              <a:spcAft>
                <a:spcPts val="80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There should be no barriers to the re-use and dissemination of CORDAP-funded publications.</a:t>
            </a:r>
          </a:p>
          <a:p>
            <a:pPr marL="742950" lvl="1" indent="-285750" algn="just">
              <a:spcAft>
                <a:spcPts val="80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CORDAP will pay necessary reasonable open-access publication fees (include in budget.).</a:t>
            </a:r>
          </a:p>
          <a:p>
            <a:pPr marL="742950" lvl="1" indent="-285750" algn="just">
              <a:spcAft>
                <a:spcPts val="80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Data and software should be “Findable, Accessible, Interoperable, &amp; Reusable (FAIR).”</a:t>
            </a:r>
          </a:p>
          <a:p>
            <a:pPr marL="742950" lvl="1" indent="-285750" algn="just">
              <a:spcAft>
                <a:spcPts val="800"/>
              </a:spcAft>
              <a:buFont typeface="Arial" panose="020B0604020202020204" pitchFamily="34" charset="0"/>
              <a:buChar char="•"/>
            </a:pPr>
            <a:r>
              <a:rPr lang="en-US" sz="1600" dirty="0">
                <a:solidFill>
                  <a:srgbClr val="000000"/>
                </a:solidFill>
                <a:latin typeface="Arial" panose="020B0604020202020204" pitchFamily="34" charset="0"/>
                <a:ea typeface="Noto Sans Symbols"/>
                <a:cs typeface="Arial" panose="020B0604020202020204" pitchFamily="34" charset="0"/>
              </a:rPr>
              <a:t>We are working on a web-based means of showcasing our funded protocols, technologies, and solutions (“Coral Solutions Hub”).</a:t>
            </a:r>
            <a:endParaRPr lang="en-US" sz="1600" dirty="0">
              <a:latin typeface="Arial" panose="020B0604020202020204" pitchFamily="34" charset="0"/>
              <a:ea typeface="Noto Sans Symbols"/>
              <a:cs typeface="Arial" panose="020B0604020202020204" pitchFamily="34" charset="0"/>
            </a:endParaRPr>
          </a:p>
          <a:p>
            <a:pPr marR="0" lvl="0">
              <a:lnSpc>
                <a:spcPct val="107000"/>
              </a:lnSpc>
              <a:spcBef>
                <a:spcPts val="0"/>
              </a:spcBef>
              <a:spcAft>
                <a:spcPts val="800"/>
              </a:spcAft>
              <a:buSzPts val="1000"/>
            </a:pPr>
            <a:endParaRPr lang="en-US" sz="1100" dirty="0">
              <a:effectLst/>
              <a:latin typeface="Arial" panose="020B0604020202020204" pitchFamily="34" charset="0"/>
              <a:ea typeface="Noto Sans Symbols"/>
              <a:cs typeface="Arial" panose="020B0604020202020204" pitchFamily="34" charset="0"/>
            </a:endParaRPr>
          </a:p>
        </p:txBody>
      </p:sp>
      <p:pic>
        <p:nvPicPr>
          <p:cNvPr id="2050" name="Picture 2" descr="Open access is more than free access - OpenScience"/>
          <p:cNvPicPr>
            <a:picLocks noChangeAspect="1" noChangeArrowheads="1"/>
          </p:cNvPicPr>
          <p:nvPr/>
        </p:nvPicPr>
        <p:blipFill rotWithShape="1">
          <a:blip r:embed="rId4">
            <a:extLst>
              <a:ext uri="{28A0092B-C50C-407E-A947-70E740481C1C}">
                <a14:useLocalDpi xmlns:a14="http://schemas.microsoft.com/office/drawing/2010/main" val="0"/>
              </a:ext>
            </a:extLst>
          </a:blip>
          <a:srcRect l="7202" r="8414"/>
          <a:stretch/>
        </p:blipFill>
        <p:spPr bwMode="auto">
          <a:xfrm>
            <a:off x="9997281" y="4131427"/>
            <a:ext cx="2194719" cy="101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7127" r="6247"/>
          <a:stretch/>
        </p:blipFill>
        <p:spPr>
          <a:xfrm>
            <a:off x="9757187" y="139636"/>
            <a:ext cx="2302728" cy="2301127"/>
          </a:xfrm>
          <a:prstGeom prst="rect">
            <a:avLst/>
          </a:prstGeom>
        </p:spPr>
      </p:pic>
    </p:spTree>
    <p:extLst>
      <p:ext uri="{BB962C8B-B14F-4D97-AF65-F5344CB8AC3E}">
        <p14:creationId xmlns:p14="http://schemas.microsoft.com/office/powerpoint/2010/main" val="684276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4">
            <a:alphaModFix/>
          </a:blip>
          <a:stretch>
            <a:fillRect/>
          </a:stretch>
        </p:blipFill>
        <p:spPr>
          <a:xfrm>
            <a:off x="0" y="6113864"/>
            <a:ext cx="12192000" cy="744141"/>
          </a:xfrm>
          <a:prstGeom prst="rect">
            <a:avLst/>
          </a:prstGeom>
          <a:noFill/>
          <a:ln>
            <a:noFill/>
          </a:ln>
        </p:spPr>
      </p:pic>
      <p:sp>
        <p:nvSpPr>
          <p:cNvPr id="2" name="TextBox 1"/>
          <p:cNvSpPr txBox="1"/>
          <p:nvPr/>
        </p:nvSpPr>
        <p:spPr>
          <a:xfrm>
            <a:off x="376517" y="172123"/>
            <a:ext cx="5895973" cy="461665"/>
          </a:xfrm>
          <a:prstGeom prst="rect">
            <a:avLst/>
          </a:prstGeom>
          <a:noFill/>
        </p:spPr>
        <p:txBody>
          <a:bodyPr wrap="none" rtlCol="0">
            <a:spAutoFit/>
          </a:bodyPr>
          <a:lstStyle/>
          <a:p>
            <a:r>
              <a:rPr lang="en-US" sz="2400" b="1">
                <a:solidFill>
                  <a:schemeClr val="accent1">
                    <a:lumMod val="50000"/>
                  </a:schemeClr>
                </a:solidFill>
              </a:rPr>
              <a:t>What’s in a Concept Note Submission?</a:t>
            </a:r>
          </a:p>
        </p:txBody>
      </p:sp>
      <p:sp>
        <p:nvSpPr>
          <p:cNvPr id="3" name="Rectangle 2"/>
          <p:cNvSpPr/>
          <p:nvPr/>
        </p:nvSpPr>
        <p:spPr>
          <a:xfrm>
            <a:off x="376517" y="781578"/>
            <a:ext cx="11488157" cy="5184496"/>
          </a:xfrm>
          <a:prstGeom prst="rect">
            <a:avLst/>
          </a:prstGeom>
        </p:spPr>
        <p:txBody>
          <a:bodyPr wrap="square">
            <a:spAutoFit/>
          </a:bodyPr>
          <a:lstStyle/>
          <a:p>
            <a:pPr>
              <a:lnSpc>
                <a:spcPct val="107000"/>
              </a:lnSpc>
              <a:spcAft>
                <a:spcPts val="800"/>
              </a:spcAft>
            </a:pPr>
            <a:r>
              <a:rPr lang="en-US" sz="1600" dirty="0">
                <a:latin typeface="Arial" panose="020B0604020202020204" pitchFamily="34" charset="0"/>
                <a:ea typeface="Calibri" panose="020F0502020204030204" pitchFamily="34" charset="0"/>
                <a:cs typeface="Arial" panose="020B0604020202020204" pitchFamily="34" charset="0"/>
              </a:rPr>
              <a:t>A Concept Note, or pre-proposal, is a short statement of your project objectives, methodology, intended users, and estimated budget.</a:t>
            </a:r>
            <a:endParaRPr lang="en-US" sz="1600" b="1"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600" b="1" dirty="0">
                <a:latin typeface="Arial" panose="020B0604020202020204" pitchFamily="34" charset="0"/>
                <a:ea typeface="Calibri" panose="020F0502020204030204" pitchFamily="34" charset="0"/>
                <a:cs typeface="Arial" panose="020B0604020202020204" pitchFamily="34" charset="0"/>
              </a:rPr>
              <a:t>The narrative (3-page max.) will include an outline of:</a:t>
            </a:r>
          </a:p>
          <a:p>
            <a:pPr marL="342900" lvl="0" indent="-342900">
              <a:lnSpc>
                <a:spcPct val="107000"/>
              </a:lnSpc>
              <a:buFont typeface="Symbol" panose="05050102010706020507" pitchFamily="18" charset="2"/>
              <a:buChar char=""/>
            </a:pPr>
            <a:r>
              <a:rPr lang="en-US" sz="1600" dirty="0">
                <a:latin typeface="Arial" panose="020B0604020202020204" pitchFamily="34" charset="0"/>
                <a:ea typeface="Calibri" panose="020F0502020204030204" pitchFamily="34" charset="0"/>
                <a:cs typeface="Arial" panose="020B0604020202020204" pitchFamily="34" charset="0"/>
              </a:rPr>
              <a:t>Background: What is the problem you are trying to solve and why is this important?</a:t>
            </a:r>
          </a:p>
          <a:p>
            <a:pPr marL="342900" marR="0" lvl="0" indent="-342900">
              <a:lnSpc>
                <a:spcPct val="107000"/>
              </a:lnSpc>
              <a:spcBef>
                <a:spcPts val="0"/>
              </a:spcBef>
              <a:spcAft>
                <a:spcPts val="0"/>
              </a:spcAft>
              <a:buFont typeface="Symbol" panose="05050102010706020507" pitchFamily="18" charset="2"/>
              <a:buChar char=""/>
            </a:pPr>
            <a:r>
              <a:rPr lang="en-US" sz="1600" dirty="0">
                <a:latin typeface="Arial" panose="020B0604020202020204" pitchFamily="34" charset="0"/>
                <a:ea typeface="Calibri" panose="020F0502020204030204" pitchFamily="34" charset="0"/>
                <a:cs typeface="Arial" panose="020B0604020202020204" pitchFamily="34" charset="0"/>
              </a:rPr>
              <a:t>How is it done today? What are the current limitations and what is new in your approach?</a:t>
            </a:r>
          </a:p>
          <a:p>
            <a:pPr marL="342900" marR="0" lvl="0" indent="-342900">
              <a:lnSpc>
                <a:spcPct val="107000"/>
              </a:lnSpc>
              <a:spcBef>
                <a:spcPts val="0"/>
              </a:spcBef>
              <a:spcAft>
                <a:spcPts val="0"/>
              </a:spcAft>
              <a:buFont typeface="Symbol" panose="05050102010706020507" pitchFamily="18" charset="2"/>
              <a:buChar char=""/>
            </a:pPr>
            <a:r>
              <a:rPr lang="en-US" sz="1600" dirty="0">
                <a:latin typeface="Arial" panose="020B0604020202020204" pitchFamily="34" charset="0"/>
                <a:ea typeface="Calibri" panose="020F0502020204030204" pitchFamily="34" charset="0"/>
                <a:cs typeface="Arial" panose="020B0604020202020204" pitchFamily="34" charset="0"/>
              </a:rPr>
              <a:t>Strategy and work plan, including risks to success, who will do what, milestones, and estimated timeline</a:t>
            </a:r>
          </a:p>
          <a:p>
            <a:pPr marL="342900" marR="0" lvl="0" indent="-342900">
              <a:lnSpc>
                <a:spcPct val="107000"/>
              </a:lnSpc>
              <a:spcBef>
                <a:spcPts val="0"/>
              </a:spcBef>
              <a:spcAft>
                <a:spcPts val="0"/>
              </a:spcAft>
              <a:buFont typeface="Symbol" panose="05050102010706020507" pitchFamily="18" charset="2"/>
              <a:buChar char=""/>
            </a:pPr>
            <a:r>
              <a:rPr lang="en-US" sz="1600" dirty="0">
                <a:latin typeface="Arial" panose="020B0604020202020204" pitchFamily="34" charset="0"/>
                <a:ea typeface="Calibri" panose="020F0502020204030204" pitchFamily="34" charset="0"/>
                <a:cs typeface="Arial" panose="020B0604020202020204" pitchFamily="34" charset="0"/>
              </a:rPr>
              <a:t>Expected outcomes: How will you know if the project is successful?</a:t>
            </a:r>
          </a:p>
          <a:p>
            <a:pPr marL="342900" marR="0" lvl="0" indent="-342900">
              <a:lnSpc>
                <a:spcPct val="107000"/>
              </a:lnSpc>
              <a:spcBef>
                <a:spcPts val="0"/>
              </a:spcBef>
              <a:spcAft>
                <a:spcPts val="0"/>
              </a:spcAft>
              <a:buFont typeface="Symbol" panose="05050102010706020507" pitchFamily="18" charset="2"/>
              <a:buChar char=""/>
            </a:pPr>
            <a:r>
              <a:rPr lang="en-US" sz="1600" dirty="0">
                <a:latin typeface="Arial" panose="020B0604020202020204" pitchFamily="34" charset="0"/>
                <a:ea typeface="Calibri" panose="020F0502020204030204" pitchFamily="34" charset="0"/>
                <a:cs typeface="Arial" panose="020B0604020202020204" pitchFamily="34" charset="0"/>
              </a:rPr>
              <a:t>Impact and pathway-to-impact: Who will use the outcomes and how will they use them? How scalable are your results and can they be transferred to other regions? Will they be affordable?</a:t>
            </a:r>
          </a:p>
          <a:p>
            <a:pPr marL="342900" marR="0" lvl="0" indent="-342900">
              <a:lnSpc>
                <a:spcPct val="107000"/>
              </a:lnSpc>
              <a:spcBef>
                <a:spcPts val="0"/>
              </a:spcBef>
              <a:spcAft>
                <a:spcPts val="0"/>
              </a:spcAft>
              <a:buFont typeface="Symbol" panose="05050102010706020507" pitchFamily="18" charset="2"/>
              <a:buChar char=""/>
            </a:pPr>
            <a:r>
              <a:rPr lang="en-US" sz="1600" dirty="0">
                <a:latin typeface="Arial" panose="020B0604020202020204" pitchFamily="34" charset="0"/>
                <a:ea typeface="Calibri" panose="020F0502020204030204" pitchFamily="34" charset="0"/>
                <a:cs typeface="Arial" panose="020B0604020202020204" pitchFamily="34" charset="0"/>
              </a:rPr>
              <a:t>Outline the intellectual property (IP) situation with the project: Does it rely on background IP? Is this background IP available and will it, and project IP, satisfy CORDAP IP policies?</a:t>
            </a:r>
          </a:p>
          <a:p>
            <a:pPr>
              <a:lnSpc>
                <a:spcPct val="107000"/>
              </a:lnSpc>
              <a:spcAft>
                <a:spcPts val="800"/>
              </a:spcAft>
            </a:pPr>
            <a:endParaRPr lang="en-US"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600" dirty="0">
                <a:latin typeface="Arial" panose="020B0604020202020204" pitchFamily="34" charset="0"/>
                <a:ea typeface="Calibri" panose="020F0502020204030204" pitchFamily="34" charset="0"/>
                <a:cs typeface="Arial" panose="020B0604020202020204" pitchFamily="34" charset="0"/>
              </a:rPr>
              <a:t>An </a:t>
            </a:r>
            <a:r>
              <a:rPr lang="en-US" sz="1600" b="1" i="1" dirty="0">
                <a:latin typeface="Arial" panose="020B0604020202020204" pitchFamily="34" charset="0"/>
                <a:ea typeface="Calibri" panose="020F0502020204030204" pitchFamily="34" charset="0"/>
                <a:cs typeface="Arial" panose="020B0604020202020204" pitchFamily="34" charset="0"/>
              </a:rPr>
              <a:t>Intervention Concept Summary </a:t>
            </a:r>
            <a:r>
              <a:rPr lang="en-US" sz="1600" dirty="0">
                <a:latin typeface="Arial" panose="020B0604020202020204" pitchFamily="34" charset="0"/>
                <a:ea typeface="Calibri" panose="020F0502020204030204" pitchFamily="34" charset="0"/>
                <a:cs typeface="Arial" panose="020B0604020202020204" pitchFamily="34" charset="0"/>
              </a:rPr>
              <a:t>is required for the following project types (1-page maximum): </a:t>
            </a:r>
            <a:endParaRPr lang="en-US" sz="1600" b="1" dirty="0">
              <a:latin typeface="Arial" panose="020B0604020202020204" pitchFamily="34" charset="0"/>
              <a:ea typeface="Calibri" panose="020F050202020403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	Novel R&amp;D projects, </a:t>
            </a:r>
          </a:p>
          <a:p>
            <a:r>
              <a:rPr lang="en-US" sz="1400" b="1" dirty="0">
                <a:latin typeface="Arial" panose="020B0604020202020204" pitchFamily="34" charset="0"/>
                <a:cs typeface="Arial" panose="020B0604020202020204" pitchFamily="34" charset="0"/>
              </a:rPr>
              <a:t>•	Improving or scaling up existing interventions, or </a:t>
            </a:r>
          </a:p>
          <a:p>
            <a:r>
              <a:rPr lang="en-US" sz="1400" b="1" dirty="0">
                <a:latin typeface="Arial" panose="020B0604020202020204" pitchFamily="34" charset="0"/>
                <a:cs typeface="Arial" panose="020B0604020202020204" pitchFamily="34" charset="0"/>
              </a:rPr>
              <a:t>•	Translational R&amp;D</a:t>
            </a:r>
          </a:p>
          <a:p>
            <a:pPr>
              <a:lnSpc>
                <a:spcPct val="107000"/>
              </a:lnSpc>
              <a:spcAft>
                <a:spcPts val="800"/>
              </a:spcAft>
            </a:pPr>
            <a:endParaRPr lang="en-US"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600" b="1" dirty="0">
                <a:latin typeface="Arial" panose="020B0604020202020204" pitchFamily="34" charset="0"/>
                <a:ea typeface="Calibri" panose="020F0502020204030204" pitchFamily="34" charset="0"/>
                <a:cs typeface="Arial" panose="020B0604020202020204" pitchFamily="34" charset="0"/>
              </a:rPr>
              <a:t>Budget information is required for </a:t>
            </a:r>
            <a:r>
              <a:rPr lang="en-US" sz="1600" b="1" i="1" u="sng" dirty="0">
                <a:latin typeface="Arial" panose="020B0604020202020204" pitchFamily="34" charset="0"/>
                <a:ea typeface="Calibri" panose="020F0502020204030204" pitchFamily="34" charset="0"/>
                <a:cs typeface="Arial" panose="020B0604020202020204" pitchFamily="34" charset="0"/>
              </a:rPr>
              <a:t>all</a:t>
            </a:r>
            <a:r>
              <a:rPr lang="en-US" sz="1600" b="1" dirty="0">
                <a:latin typeface="Arial" panose="020B0604020202020204" pitchFamily="34" charset="0"/>
                <a:ea typeface="Calibri" panose="020F0502020204030204" pitchFamily="34" charset="0"/>
                <a:cs typeface="Arial" panose="020B0604020202020204" pitchFamily="34" charset="0"/>
              </a:rPr>
              <a:t> proposals.</a:t>
            </a:r>
          </a:p>
        </p:txBody>
      </p:sp>
    </p:spTree>
    <p:extLst>
      <p:ext uri="{BB962C8B-B14F-4D97-AF65-F5344CB8AC3E}">
        <p14:creationId xmlns:p14="http://schemas.microsoft.com/office/powerpoint/2010/main" val="1806022023"/>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76517" y="172123"/>
            <a:ext cx="8267007" cy="553998"/>
          </a:xfrm>
          <a:prstGeom prst="rect">
            <a:avLst/>
          </a:prstGeom>
          <a:noFill/>
        </p:spPr>
        <p:txBody>
          <a:bodyPr wrap="none" rtlCol="0">
            <a:spAutoFit/>
          </a:bodyPr>
          <a:lstStyle/>
          <a:p>
            <a:r>
              <a:rPr lang="en-US" sz="3000" b="1" dirty="0">
                <a:solidFill>
                  <a:schemeClr val="accent1">
                    <a:lumMod val="50000"/>
                  </a:schemeClr>
                </a:solidFill>
              </a:rPr>
              <a:t>What is an Intervention Concept Summary? </a:t>
            </a:r>
          </a:p>
        </p:txBody>
      </p:sp>
      <p:sp>
        <p:nvSpPr>
          <p:cNvPr id="3" name="Rectangle 2"/>
          <p:cNvSpPr/>
          <p:nvPr/>
        </p:nvSpPr>
        <p:spPr>
          <a:xfrm>
            <a:off x="139118" y="1070933"/>
            <a:ext cx="6432164" cy="3825343"/>
          </a:xfrm>
          <a:prstGeom prst="rect">
            <a:avLst/>
          </a:prstGeom>
        </p:spPr>
        <p:txBody>
          <a:bodyPr wrap="square">
            <a:spAutoFit/>
          </a:bodyPr>
          <a:lstStyle/>
          <a:p>
            <a:pPr>
              <a:lnSpc>
                <a:spcPct val="107000"/>
              </a:lnSpc>
              <a:spcAft>
                <a:spcPts val="800"/>
              </a:spcAft>
            </a:pPr>
            <a:r>
              <a:rPr lang="en-US" sz="2400" dirty="0">
                <a:latin typeface="Arial" panose="020B0604020202020204" pitchFamily="34" charset="0"/>
                <a:ea typeface="Calibri" panose="020F0502020204030204" pitchFamily="34" charset="0"/>
                <a:cs typeface="Arial" panose="020B0604020202020204" pitchFamily="34" charset="0"/>
              </a:rPr>
              <a:t>Provide visibility as to which additional aspects, technologies, or methods will need further development before the proposed project can have full impact.  </a:t>
            </a:r>
          </a:p>
          <a:p>
            <a:pPr>
              <a:lnSpc>
                <a:spcPct val="107000"/>
              </a:lnSpc>
              <a:spcAft>
                <a:spcPts val="800"/>
              </a:spcAft>
            </a:pPr>
            <a:endParaRPr lang="en-US" sz="2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2400" dirty="0">
                <a:latin typeface="Arial" panose="020B0604020202020204" pitchFamily="34" charset="0"/>
                <a:ea typeface="Calibri" panose="020F0502020204030204" pitchFamily="34" charset="0"/>
                <a:cs typeface="Arial" panose="020B0604020202020204" pitchFamily="34" charset="0"/>
              </a:rPr>
              <a:t>Make it clear which steps this R&amp;D project relates to as opposed to ones which are necessary for the intervention but are being addressed in other institutions/projects.</a:t>
            </a:r>
          </a:p>
        </p:txBody>
      </p:sp>
      <p:pic>
        <p:nvPicPr>
          <p:cNvPr id="10" name="Picture 9" descr="A white paper with black text&#10;&#10;Description automatically generated">
            <a:extLst>
              <a:ext uri="{FF2B5EF4-FFF2-40B4-BE49-F238E27FC236}">
                <a16:creationId xmlns:a16="http://schemas.microsoft.com/office/drawing/2014/main" id="{B0F0867C-C082-ED53-1903-552B569BC9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1468" y="1627282"/>
            <a:ext cx="5420532" cy="3027050"/>
          </a:xfrm>
          <a:prstGeom prst="rect">
            <a:avLst/>
          </a:prstGeom>
        </p:spPr>
      </p:pic>
      <p:sp>
        <p:nvSpPr>
          <p:cNvPr id="12" name="TextBox 11">
            <a:extLst>
              <a:ext uri="{FF2B5EF4-FFF2-40B4-BE49-F238E27FC236}">
                <a16:creationId xmlns:a16="http://schemas.microsoft.com/office/drawing/2014/main" id="{8F050BAF-5DE0-0C6D-CDCA-91920131954F}"/>
              </a:ext>
            </a:extLst>
          </p:cNvPr>
          <p:cNvSpPr txBox="1"/>
          <p:nvPr/>
        </p:nvSpPr>
        <p:spPr>
          <a:xfrm>
            <a:off x="7021285" y="980951"/>
            <a:ext cx="5170715" cy="646331"/>
          </a:xfrm>
          <a:prstGeom prst="rect">
            <a:avLst/>
          </a:prstGeom>
          <a:noFill/>
        </p:spPr>
        <p:txBody>
          <a:bodyPr wrap="square" rtlCol="0">
            <a:spAutoFit/>
          </a:bodyPr>
          <a:lstStyle/>
          <a:p>
            <a:r>
              <a:rPr lang="en-SA" dirty="0"/>
              <a:t>From the “</a:t>
            </a:r>
            <a:r>
              <a:rPr lang="en-US" dirty="0"/>
              <a:t>CORDAP CAP 2024 Concept Note Submission Form” Word document</a:t>
            </a:r>
            <a:r>
              <a:rPr lang="en-SA" dirty="0"/>
              <a:t> </a:t>
            </a:r>
          </a:p>
        </p:txBody>
      </p:sp>
    </p:spTree>
    <p:extLst>
      <p:ext uri="{BB962C8B-B14F-4D97-AF65-F5344CB8AC3E}">
        <p14:creationId xmlns:p14="http://schemas.microsoft.com/office/powerpoint/2010/main" val="1372394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4">
            <a:alphaModFix/>
          </a:blip>
          <a:stretch>
            <a:fillRect/>
          </a:stretch>
        </p:blipFill>
        <p:spPr>
          <a:xfrm>
            <a:off x="0" y="6113864"/>
            <a:ext cx="12192000" cy="744141"/>
          </a:xfrm>
          <a:prstGeom prst="rect">
            <a:avLst/>
          </a:prstGeom>
          <a:noFill/>
          <a:ln>
            <a:noFill/>
          </a:ln>
        </p:spPr>
      </p:pic>
      <p:sp>
        <p:nvSpPr>
          <p:cNvPr id="2" name="TextBox 1"/>
          <p:cNvSpPr txBox="1"/>
          <p:nvPr/>
        </p:nvSpPr>
        <p:spPr>
          <a:xfrm>
            <a:off x="376517" y="172123"/>
            <a:ext cx="3631956" cy="461665"/>
          </a:xfrm>
          <a:prstGeom prst="rect">
            <a:avLst/>
          </a:prstGeom>
          <a:noFill/>
        </p:spPr>
        <p:txBody>
          <a:bodyPr wrap="none" rtlCol="0">
            <a:spAutoFit/>
          </a:bodyPr>
          <a:lstStyle/>
          <a:p>
            <a:r>
              <a:rPr lang="en-US" sz="2400" b="1">
                <a:solidFill>
                  <a:schemeClr val="accent1">
                    <a:lumMod val="50000"/>
                  </a:schemeClr>
                </a:solidFill>
              </a:rPr>
              <a:t>CAP – Proposal Budget</a:t>
            </a:r>
          </a:p>
        </p:txBody>
      </p:sp>
      <p:sp>
        <p:nvSpPr>
          <p:cNvPr id="3" name="Rectangle 2"/>
          <p:cNvSpPr/>
          <p:nvPr/>
        </p:nvSpPr>
        <p:spPr>
          <a:xfrm>
            <a:off x="376517" y="931083"/>
            <a:ext cx="11499925" cy="4592539"/>
          </a:xfrm>
          <a:prstGeom prst="rect">
            <a:avLst/>
          </a:prstGeom>
        </p:spPr>
        <p:txBody>
          <a:bodyPr wrap="square">
            <a:spAutoFit/>
          </a:bodyPr>
          <a:lstStyle/>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The Lead Applicant/Lead Organization will receive the CORDAP funds for the entire consortium and has the responsibility of distributing the payments received from the granting authority to the co-applicants.</a:t>
            </a:r>
          </a:p>
          <a:p>
            <a:pPr>
              <a:lnSpc>
                <a:spcPct val="107000"/>
              </a:lnSpc>
              <a:spcAft>
                <a:spcPts val="800"/>
              </a:spcAft>
            </a:pPr>
            <a:endParaRPr lang="en-US" sz="1600" dirty="0">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US" sz="16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Indirect costs: </a:t>
            </a:r>
            <a:r>
              <a:rPr lang="en-US" sz="16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The maximum total cost for indirect costs cannot be more than:</a:t>
            </a:r>
          </a:p>
          <a:p>
            <a:pPr lvl="0">
              <a:lnSpc>
                <a:spcPct val="107000"/>
              </a:lnSpc>
            </a:pPr>
            <a:endParaRPr lang="en-US" sz="16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SzPts val="1000"/>
              <a:buFont typeface="Arial" panose="020B0604020202020204" pitchFamily="34" charset="0"/>
              <a:buChar char="●"/>
            </a:pPr>
            <a:r>
              <a:rPr lang="en-US" sz="16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20% of the direct research costs if the applicant is based in a low- or middle-income country</a:t>
            </a:r>
            <a:endParaRPr lang="en-US" sz="1600" dirty="0">
              <a:solidFill>
                <a:schemeClr val="accent1">
                  <a:lumMod val="50000"/>
                </a:schemeClr>
              </a:solidFill>
              <a:latin typeface="Arial" panose="020B0604020202020204" pitchFamily="34" charset="0"/>
              <a:ea typeface="Noto Sans Symbols"/>
              <a:cs typeface="Arial" panose="020B0604020202020204" pitchFamily="34" charset="0"/>
            </a:endParaRPr>
          </a:p>
          <a:p>
            <a:pPr marL="342900" lvl="0" indent="-342900">
              <a:lnSpc>
                <a:spcPct val="107000"/>
              </a:lnSpc>
              <a:buSzPts val="1000"/>
              <a:buFont typeface="Arial" panose="020B0604020202020204" pitchFamily="34" charset="0"/>
              <a:buChar char="●"/>
            </a:pPr>
            <a:r>
              <a:rPr lang="en-US" sz="16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10% of the direct research costs if the applicant is based anywhere else</a:t>
            </a:r>
          </a:p>
          <a:p>
            <a:pPr marL="342900" lvl="0" indent="-342900">
              <a:lnSpc>
                <a:spcPct val="107000"/>
              </a:lnSpc>
              <a:buSzPts val="1000"/>
              <a:buFont typeface="Arial" panose="020B0604020202020204" pitchFamily="34" charset="0"/>
              <a:buChar char="●"/>
            </a:pPr>
            <a:endParaRPr lang="en-US" sz="1600" dirty="0">
              <a:solidFill>
                <a:srgbClr val="000000"/>
              </a:solidFill>
              <a:latin typeface="Arial" panose="020B0604020202020204" pitchFamily="34" charset="0"/>
              <a:ea typeface="Noto Sans Symbols"/>
              <a:cs typeface="Arial" panose="020B0604020202020204" pitchFamily="34" charset="0"/>
            </a:endParaRPr>
          </a:p>
          <a:p>
            <a:pPr lvl="0">
              <a:lnSpc>
                <a:spcPct val="107000"/>
              </a:lnSpc>
              <a:buSzPts val="1000"/>
            </a:pPr>
            <a:r>
              <a:rPr lang="en-US" sz="1600" b="1" dirty="0">
                <a:solidFill>
                  <a:srgbClr val="000000"/>
                </a:solidFill>
                <a:latin typeface="Arial" panose="020B0604020202020204" pitchFamily="34" charset="0"/>
                <a:ea typeface="Noto Sans Symbols"/>
                <a:cs typeface="Arial" panose="020B0604020202020204" pitchFamily="34" charset="0"/>
              </a:rPr>
              <a:t>The following budget items are eligible costs but not eligible for </a:t>
            </a:r>
            <a:r>
              <a:rPr lang="en-US" sz="1600" b="1" i="1" dirty="0">
                <a:solidFill>
                  <a:srgbClr val="000000"/>
                </a:solidFill>
                <a:latin typeface="Arial" panose="020B0604020202020204" pitchFamily="34" charset="0"/>
                <a:ea typeface="Noto Sans Symbols"/>
                <a:cs typeface="Arial" panose="020B0604020202020204" pitchFamily="34" charset="0"/>
              </a:rPr>
              <a:t>indirect costs </a:t>
            </a:r>
            <a:r>
              <a:rPr lang="en-US" sz="1600" b="1" dirty="0">
                <a:solidFill>
                  <a:srgbClr val="000000"/>
                </a:solidFill>
                <a:latin typeface="Arial" panose="020B0604020202020204" pitchFamily="34" charset="0"/>
                <a:ea typeface="Noto Sans Symbols"/>
                <a:cs typeface="Arial" panose="020B0604020202020204" pitchFamily="34" charset="0"/>
              </a:rPr>
              <a:t>calculation:  </a:t>
            </a:r>
            <a:r>
              <a:rPr lang="en-US" sz="1600" dirty="0">
                <a:solidFill>
                  <a:srgbClr val="000000"/>
                </a:solidFill>
                <a:latin typeface="Arial" panose="020B0604020202020204" pitchFamily="34" charset="0"/>
                <a:ea typeface="Noto Sans Symbols"/>
                <a:cs typeface="Arial" panose="020B0604020202020204" pitchFamily="34" charset="0"/>
              </a:rPr>
              <a:t>Equipment and capital expenditures over $5K, rental costs, student tuition fees, scholarships and fellowships, and external services.</a:t>
            </a:r>
          </a:p>
          <a:p>
            <a:pPr lvl="0">
              <a:lnSpc>
                <a:spcPct val="107000"/>
              </a:lnSpc>
              <a:buSzPts val="1000"/>
            </a:pPr>
            <a:endParaRPr lang="en-US" sz="1600" dirty="0">
              <a:solidFill>
                <a:srgbClr val="000000"/>
              </a:solidFill>
              <a:latin typeface="Arial" panose="020B0604020202020204" pitchFamily="34" charset="0"/>
              <a:ea typeface="Noto Sans Symbols"/>
              <a:cs typeface="Arial" panose="020B0604020202020204" pitchFamily="34" charset="0"/>
            </a:endParaRPr>
          </a:p>
          <a:p>
            <a:pPr lvl="0">
              <a:lnSpc>
                <a:spcPct val="107000"/>
              </a:lnSpc>
              <a:buSzPts val="1000"/>
            </a:pPr>
            <a:r>
              <a:rPr lang="en-US" sz="1600" dirty="0">
                <a:solidFill>
                  <a:srgbClr val="000000"/>
                </a:solidFill>
                <a:latin typeface="Arial" panose="020B0604020202020204" pitchFamily="34" charset="0"/>
                <a:ea typeface="Noto Sans Symbols"/>
                <a:cs typeface="Arial" panose="020B0604020202020204" pitchFamily="34" charset="0"/>
              </a:rPr>
              <a:t>It is important to note that CORDAP is a charitable entity, funded by voluntary contributions, and does not have the financial capacity to match the indirect cost rates that national science funders may pay to their awardees.</a:t>
            </a:r>
          </a:p>
          <a:p>
            <a:pPr marR="0" lvl="0">
              <a:lnSpc>
                <a:spcPct val="107000"/>
              </a:lnSpc>
              <a:spcBef>
                <a:spcPts val="0"/>
              </a:spcBef>
              <a:spcAft>
                <a:spcPts val="0"/>
              </a:spcAft>
            </a:pPr>
            <a:endParaRPr lang="en-US" sz="1600"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pPr>
            <a:r>
              <a:rPr lang="en-US" b="1" dirty="0">
                <a:latin typeface="Arial" panose="020B0604020202020204" pitchFamily="34" charset="0"/>
                <a:ea typeface="Calibri" panose="020F0502020204030204" pitchFamily="34" charset="0"/>
                <a:cs typeface="Arial" panose="020B0604020202020204" pitchFamily="34" charset="0"/>
              </a:rPr>
              <a:t>Cost-sharing: </a:t>
            </a:r>
            <a:r>
              <a:rPr lang="en-US" sz="1600" dirty="0">
                <a:latin typeface="Arial" panose="020B0604020202020204" pitchFamily="34" charset="0"/>
                <a:ea typeface="Calibri" panose="020F0502020204030204" pitchFamily="34" charset="0"/>
                <a:cs typeface="Arial" panose="020B0604020202020204" pitchFamily="34" charset="0"/>
              </a:rPr>
              <a:t>Leveraging CORDAP funding with cash and/or in-kind contributions to the project are very much encouraged but not mandatory. You can elaborate on this in the Budget Justification section. </a:t>
            </a:r>
          </a:p>
        </p:txBody>
      </p:sp>
    </p:spTree>
    <p:extLst>
      <p:ext uri="{BB962C8B-B14F-4D97-AF65-F5344CB8AC3E}">
        <p14:creationId xmlns:p14="http://schemas.microsoft.com/office/powerpoint/2010/main" val="3740884934"/>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570154" y="258184"/>
            <a:ext cx="5305876" cy="461665"/>
          </a:xfrm>
          <a:prstGeom prst="rect">
            <a:avLst/>
          </a:prstGeom>
          <a:noFill/>
        </p:spPr>
        <p:txBody>
          <a:bodyPr wrap="none" rtlCol="0">
            <a:spAutoFit/>
          </a:bodyPr>
          <a:lstStyle/>
          <a:p>
            <a:r>
              <a:rPr lang="en-US" sz="2400" b="1">
                <a:solidFill>
                  <a:schemeClr val="accent1">
                    <a:lumMod val="50000"/>
                  </a:schemeClr>
                </a:solidFill>
              </a:rPr>
              <a:t>Proposal Budget: Budget Template</a:t>
            </a:r>
          </a:p>
        </p:txBody>
      </p:sp>
      <p:pic>
        <p:nvPicPr>
          <p:cNvPr id="7" name="Picture 6"/>
          <p:cNvPicPr>
            <a:picLocks noChangeAspect="1"/>
          </p:cNvPicPr>
          <p:nvPr/>
        </p:nvPicPr>
        <p:blipFill>
          <a:blip r:embed="rId4"/>
          <a:stretch>
            <a:fillRect/>
          </a:stretch>
        </p:blipFill>
        <p:spPr>
          <a:xfrm>
            <a:off x="6330874" y="3008998"/>
            <a:ext cx="5695835" cy="2760805"/>
          </a:xfrm>
          <a:prstGeom prst="rect">
            <a:avLst/>
          </a:prstGeom>
        </p:spPr>
      </p:pic>
      <p:sp>
        <p:nvSpPr>
          <p:cNvPr id="8" name="TextBox 7"/>
          <p:cNvSpPr txBox="1"/>
          <p:nvPr/>
        </p:nvSpPr>
        <p:spPr>
          <a:xfrm>
            <a:off x="8020566" y="1151201"/>
            <a:ext cx="2744166" cy="923330"/>
          </a:xfrm>
          <a:prstGeom prst="rect">
            <a:avLst/>
          </a:prstGeom>
          <a:noFill/>
        </p:spPr>
        <p:txBody>
          <a:bodyPr wrap="square" rtlCol="0">
            <a:spAutoFit/>
          </a:bodyPr>
          <a:lstStyle/>
          <a:p>
            <a:r>
              <a:rPr lang="en-US" dirty="0"/>
              <a:t>Complete cells in green shading, and the rest will autofill.</a:t>
            </a:r>
          </a:p>
        </p:txBody>
      </p:sp>
      <p:cxnSp>
        <p:nvCxnSpPr>
          <p:cNvPr id="10" name="Straight Arrow Connector 9"/>
          <p:cNvCxnSpPr/>
          <p:nvPr/>
        </p:nvCxnSpPr>
        <p:spPr>
          <a:xfrm flipH="1">
            <a:off x="5771124" y="1612866"/>
            <a:ext cx="20970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497897" y="2074531"/>
            <a:ext cx="16426" cy="1626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19433" y="4972337"/>
            <a:ext cx="4494636" cy="646331"/>
          </a:xfrm>
          <a:prstGeom prst="rect">
            <a:avLst/>
          </a:prstGeom>
          <a:noFill/>
        </p:spPr>
        <p:txBody>
          <a:bodyPr wrap="square" rtlCol="0">
            <a:spAutoFit/>
          </a:bodyPr>
          <a:lstStyle/>
          <a:p>
            <a:r>
              <a:rPr lang="en-US" dirty="0"/>
              <a:t>Fill in one table for each applicant/co-applicant requesting funding.</a:t>
            </a:r>
          </a:p>
        </p:txBody>
      </p:sp>
      <p:cxnSp>
        <p:nvCxnSpPr>
          <p:cNvPr id="17" name="Straight Arrow Connector 16"/>
          <p:cNvCxnSpPr/>
          <p:nvPr/>
        </p:nvCxnSpPr>
        <p:spPr>
          <a:xfrm flipV="1">
            <a:off x="4621279" y="5338563"/>
            <a:ext cx="1659061" cy="5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C0FE40-F06D-FD63-2B70-4511F590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172" y="1077722"/>
            <a:ext cx="5448300" cy="3170516"/>
          </a:xfrm>
          <a:prstGeom prst="rect">
            <a:avLst/>
          </a:prstGeom>
        </p:spPr>
      </p:pic>
    </p:spTree>
    <p:extLst>
      <p:ext uri="{BB962C8B-B14F-4D97-AF65-F5344CB8AC3E}">
        <p14:creationId xmlns:p14="http://schemas.microsoft.com/office/powerpoint/2010/main" val="426695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4">
            <a:alphaModFix/>
          </a:blip>
          <a:stretch>
            <a:fillRect/>
          </a:stretch>
        </p:blipFill>
        <p:spPr>
          <a:xfrm>
            <a:off x="0" y="6113864"/>
            <a:ext cx="12192000" cy="744141"/>
          </a:xfrm>
          <a:prstGeom prst="rect">
            <a:avLst/>
          </a:prstGeom>
          <a:noFill/>
          <a:ln>
            <a:noFill/>
          </a:ln>
        </p:spPr>
      </p:pic>
      <p:sp>
        <p:nvSpPr>
          <p:cNvPr id="2" name="TextBox 1"/>
          <p:cNvSpPr txBox="1"/>
          <p:nvPr/>
        </p:nvSpPr>
        <p:spPr>
          <a:xfrm>
            <a:off x="376517" y="172123"/>
            <a:ext cx="3631956" cy="461665"/>
          </a:xfrm>
          <a:prstGeom prst="rect">
            <a:avLst/>
          </a:prstGeom>
          <a:noFill/>
        </p:spPr>
        <p:txBody>
          <a:bodyPr wrap="none" rtlCol="0">
            <a:spAutoFit/>
          </a:bodyPr>
          <a:lstStyle/>
          <a:p>
            <a:r>
              <a:rPr lang="en-US" sz="2400" b="1">
                <a:solidFill>
                  <a:schemeClr val="accent1">
                    <a:lumMod val="50000"/>
                  </a:schemeClr>
                </a:solidFill>
              </a:rPr>
              <a:t>CAP – Proposal Budget</a:t>
            </a:r>
          </a:p>
        </p:txBody>
      </p:sp>
      <p:sp>
        <p:nvSpPr>
          <p:cNvPr id="3" name="Rectangle 2"/>
          <p:cNvSpPr/>
          <p:nvPr/>
        </p:nvSpPr>
        <p:spPr>
          <a:xfrm>
            <a:off x="761999" y="810424"/>
            <a:ext cx="10963836" cy="4955972"/>
          </a:xfrm>
          <a:prstGeom prst="rect">
            <a:avLst/>
          </a:prstGeom>
        </p:spPr>
        <p:txBody>
          <a:bodyPr wrap="square">
            <a:spAutoFit/>
          </a:bodyPr>
          <a:lstStyle/>
          <a:p>
            <a:pPr>
              <a:lnSpc>
                <a:spcPct val="107000"/>
              </a:lnSpc>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Budgets must be prepared using the supplied budget template</a:t>
            </a:r>
            <a:r>
              <a:rPr lang="en-US" sz="1600" dirty="0">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Excel file, with summary form-filled information.</a:t>
            </a:r>
          </a:p>
          <a:p>
            <a:pPr marR="0" lvl="0" algn="just">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Requested costs must be related to research and integrated educational activities directly related to the project. </a:t>
            </a:r>
          </a:p>
          <a:p>
            <a:pPr marR="0" lvl="0" algn="just">
              <a:lnSpc>
                <a:spcPct val="107000"/>
              </a:lnSpc>
              <a:spcBef>
                <a:spcPts val="0"/>
              </a:spcBef>
              <a:spcAft>
                <a:spcPts val="0"/>
              </a:spcAft>
            </a:pPr>
            <a:r>
              <a:rPr lang="en-US" sz="1600" b="1" u="sng" dirty="0">
                <a:effectLst/>
                <a:latin typeface="Arial" panose="020B0604020202020204" pitchFamily="34" charset="0"/>
                <a:ea typeface="Calibri" panose="020F0502020204030204" pitchFamily="34" charset="0"/>
                <a:cs typeface="Arial" panose="020B0604020202020204" pitchFamily="34" charset="0"/>
              </a:rPr>
              <a:t>There is a budget guidance sheet in the Excel file.</a:t>
            </a:r>
          </a:p>
          <a:p>
            <a:pPr marR="0" lvl="0" algn="just">
              <a:lnSpc>
                <a:spcPct val="107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lvl="0" algn="just">
              <a:lnSpc>
                <a:spcPct val="107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Equipment:</a:t>
            </a:r>
            <a:r>
              <a:rPr lang="en-US" sz="1600" dirty="0">
                <a:effectLst/>
                <a:latin typeface="Arial" panose="020B0604020202020204" pitchFamily="34" charset="0"/>
                <a:ea typeface="Calibri" panose="020F0502020204030204" pitchFamily="34" charset="0"/>
                <a:cs typeface="Arial" panose="020B0604020202020204" pitchFamily="34" charset="0"/>
              </a:rPr>
              <a:t> It is expected that participating organizations will already be equipped to pursue their current research. Purchase of equipment essential for the proposed project is eligible. </a:t>
            </a:r>
            <a:r>
              <a:rPr lang="en-US" sz="1600" dirty="0">
                <a:latin typeface="Arial" panose="020B0604020202020204" pitchFamily="34" charset="0"/>
                <a:ea typeface="Calibri" panose="020F0502020204030204" pitchFamily="34" charset="0"/>
                <a:cs typeface="Arial" panose="020B0604020202020204" pitchFamily="34" charset="0"/>
              </a:rPr>
              <a:t>(renting is encouraged where cost-effective.)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lvl="1" algn="just">
              <a:lnSpc>
                <a:spcPct val="107000"/>
              </a:lnSpc>
            </a:pPr>
            <a:r>
              <a:rPr lang="en-US" sz="1600" b="1" dirty="0">
                <a:latin typeface="Arial" panose="020B0604020202020204" pitchFamily="34" charset="0"/>
                <a:ea typeface="Calibri" panose="020F0502020204030204" pitchFamily="34" charset="0"/>
                <a:cs typeface="Arial" panose="020B0604020202020204" pitchFamily="34" charset="0"/>
              </a:rPr>
              <a:t>Capital Equipment </a:t>
            </a:r>
            <a:r>
              <a:rPr lang="en-US" sz="1600" dirty="0">
                <a:latin typeface="Arial" panose="020B0604020202020204" pitchFamily="34" charset="0"/>
                <a:ea typeface="Calibri" panose="020F0502020204030204" pitchFamily="34" charset="0"/>
                <a:cs typeface="Arial" panose="020B0604020202020204" pitchFamily="34" charset="0"/>
              </a:rPr>
              <a:t>(assets/equipment over US$5K):</a:t>
            </a:r>
          </a:p>
          <a:p>
            <a:pPr marL="1257300" lvl="2" indent="-342900" algn="just">
              <a:lnSpc>
                <a:spcPct val="107000"/>
              </a:lnSpc>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The proposed maximum allowable cost for any single unit of equipment is US$80,000. </a:t>
            </a:r>
          </a:p>
          <a:p>
            <a:pPr marL="1257300" lvl="2" indent="-342900" algn="just">
              <a:lnSpc>
                <a:spcPct val="107000"/>
              </a:lnSpc>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Sharing/Asset Ownership/plans after the award for large equipment requests. </a:t>
            </a:r>
          </a:p>
          <a:p>
            <a:pPr lvl="2" algn="just">
              <a:lnSpc>
                <a:spcPct val="107000"/>
              </a:lnSpc>
            </a:pPr>
            <a:endParaRPr lang="en-US"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US" sz="1600" dirty="0">
                <a:latin typeface="Arial" panose="020B0604020202020204" pitchFamily="34" charset="0"/>
                <a:ea typeface="Calibri" panose="020F0502020204030204" pitchFamily="34" charset="0"/>
                <a:cs typeface="Arial" panose="020B0604020202020204" pitchFamily="34" charset="0"/>
              </a:rPr>
              <a:t>Note: the type of equipment/materials requested, and their use, will be taken into account, for example laboratory equipment used simply to aid research vs. equipment and materials used to build novel prototypes.</a:t>
            </a:r>
          </a:p>
          <a:p>
            <a:pPr algn="just">
              <a:lnSpc>
                <a:spcPct val="107000"/>
              </a:lnSpc>
            </a:pPr>
            <a:endParaRPr lang="en-US"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US" sz="1600" b="1" dirty="0">
                <a:latin typeface="Arial" panose="020B0604020202020204" pitchFamily="34" charset="0"/>
                <a:cs typeface="Arial" panose="020B0604020202020204" pitchFamily="34" charset="0"/>
              </a:rPr>
              <a:t>Budget justification: </a:t>
            </a:r>
            <a:r>
              <a:rPr lang="en-US" sz="1400" dirty="0">
                <a:latin typeface="Arial" panose="020B0604020202020204" pitchFamily="34" charset="0"/>
                <a:cs typeface="Arial" panose="020B0604020202020204" pitchFamily="34" charset="0"/>
              </a:rPr>
              <a:t>Explain why items are essential in relation to the aims and methodology of the project as well as meeting the goals of the project. You should not merely restate the proposed expenditure. Detail provided should be commensurate with the amount of the requested line item. At the Concept Note stage you are trying to demonstrate to the Review Panel that your costs are reasonable, necessary, and provide good value for the funding requested without the requirement of a lot of detail</a:t>
            </a:r>
            <a:r>
              <a:rPr lang="en-US" sz="1200" dirty="0">
                <a:latin typeface="Arial" panose="020B0604020202020204" pitchFamily="34" charset="0"/>
                <a:cs typeface="Arial" panose="020B0604020202020204" pitchFamily="34" charset="0"/>
              </a:rPr>
              <a:t>.</a:t>
            </a:r>
          </a:p>
          <a:p>
            <a:pPr algn="just">
              <a:lnSpc>
                <a:spcPct val="107000"/>
              </a:lnSpc>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US" sz="1200" b="1" dirty="0">
                <a:latin typeface="Arial" panose="020B0604020202020204" pitchFamily="34" charset="0"/>
                <a:ea typeface="Calibri" panose="020F0502020204030204" pitchFamily="34" charset="0"/>
                <a:cs typeface="Arial" panose="020B0604020202020204" pitchFamily="34" charset="0"/>
              </a:rPr>
              <a:t>NOTE: Budgets may be adjusted between Concept Note and Full Proposal stage, in particular if based on feedback from the review panel.</a:t>
            </a:r>
            <a:endParaRPr lang="en-US" sz="16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0994056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570154" y="258184"/>
            <a:ext cx="10637108" cy="461665"/>
          </a:xfrm>
          <a:prstGeom prst="rect">
            <a:avLst/>
          </a:prstGeom>
          <a:noFill/>
        </p:spPr>
        <p:txBody>
          <a:bodyPr wrap="square" rtlCol="0">
            <a:spAutoFit/>
          </a:bodyPr>
          <a:lstStyle/>
          <a:p>
            <a:pPr algn="ctr"/>
            <a:r>
              <a:rPr lang="en-US" sz="2400" b="1">
                <a:solidFill>
                  <a:schemeClr val="accent1">
                    <a:lumMod val="50000"/>
                  </a:schemeClr>
                </a:solidFill>
              </a:rPr>
              <a:t>Welcome to the CORDAP Coral Accelerator Program (CAP) Webinar</a:t>
            </a:r>
          </a:p>
        </p:txBody>
      </p:sp>
      <p:sp>
        <p:nvSpPr>
          <p:cNvPr id="3" name="Rectangle 2"/>
          <p:cNvSpPr/>
          <p:nvPr/>
        </p:nvSpPr>
        <p:spPr>
          <a:xfrm>
            <a:off x="632907" y="1220435"/>
            <a:ext cx="11184368" cy="4926413"/>
          </a:xfrm>
          <a:prstGeom prst="rect">
            <a:avLst/>
          </a:prstGeom>
        </p:spPr>
        <p:txBody>
          <a:bodyPr wrap="square">
            <a:spAutoFit/>
          </a:bodyPr>
          <a:lstStyle/>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Please submit questions through Zoom questions or chat; if we do not get to all questions today, we will update the FAQ with the outstanding ones.</a:t>
            </a:r>
          </a:p>
          <a:p>
            <a:pPr>
              <a:lnSpc>
                <a:spcPct val="107000"/>
              </a:lnSpc>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We will answer questions at the end of the presentation.</a:t>
            </a:r>
          </a:p>
          <a:p>
            <a:pPr>
              <a:lnSpc>
                <a:spcPct val="107000"/>
              </a:lnSpc>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Please read the call documents carefully before developing your submission – it is critical to address the objectives of the call and ensure that you meet the criteria!</a:t>
            </a:r>
          </a:p>
          <a:p>
            <a:pPr>
              <a:lnSpc>
                <a:spcPct val="107000"/>
              </a:lnSpc>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We will post this recording online to be shared with those who could not attend. </a:t>
            </a:r>
          </a:p>
          <a:p>
            <a:pPr>
              <a:lnSpc>
                <a:spcPct val="107000"/>
              </a:lnSpc>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Please send any further queries to </a:t>
            </a:r>
            <a:r>
              <a:rPr lang="en-US" dirty="0">
                <a:latin typeface="Arial" panose="020B0604020202020204" pitchFamily="34" charset="0"/>
                <a:ea typeface="Calibri" panose="020F0502020204030204" pitchFamily="34" charset="0"/>
                <a:cs typeface="Arial" panose="020B0604020202020204" pitchFamily="34" charset="0"/>
                <a:hlinkClick r:id="rId4"/>
              </a:rPr>
              <a:t>funding@cordap.org</a:t>
            </a:r>
            <a:r>
              <a:rPr lang="en-US" dirty="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800"/>
              </a:spcAft>
            </a:pPr>
            <a:endParaRPr lang="en-US"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6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54858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76517" y="172123"/>
            <a:ext cx="6694397" cy="523220"/>
          </a:xfrm>
          <a:prstGeom prst="rect">
            <a:avLst/>
          </a:prstGeom>
          <a:noFill/>
        </p:spPr>
        <p:txBody>
          <a:bodyPr wrap="none" rtlCol="0">
            <a:spAutoFit/>
          </a:bodyPr>
          <a:lstStyle/>
          <a:p>
            <a:r>
              <a:rPr lang="en-US" sz="2800" dirty="0">
                <a:solidFill>
                  <a:schemeClr val="accent1">
                    <a:lumMod val="50000"/>
                  </a:schemeClr>
                </a:solidFill>
              </a:rPr>
              <a:t>CAP – Reporting and Payment Schedule</a:t>
            </a:r>
          </a:p>
        </p:txBody>
      </p:sp>
      <p:sp>
        <p:nvSpPr>
          <p:cNvPr id="3" name="Rectangle 2"/>
          <p:cNvSpPr/>
          <p:nvPr/>
        </p:nvSpPr>
        <p:spPr>
          <a:xfrm>
            <a:off x="455406" y="940365"/>
            <a:ext cx="6192819" cy="4101251"/>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M</a:t>
            </a:r>
            <a:r>
              <a:rPr lang="en-US" sz="2000" dirty="0">
                <a:effectLst/>
                <a:latin typeface="Arial" panose="020B0604020202020204" pitchFamily="34" charset="0"/>
                <a:ea typeface="Calibri" panose="020F0502020204030204" pitchFamily="34" charset="0"/>
                <a:cs typeface="Arial" panose="020B0604020202020204" pitchFamily="34" charset="0"/>
              </a:rPr>
              <a:t>any organizations, particularly in developing countries, may not have the resources to take on much of the project costs in advance.  </a:t>
            </a:r>
          </a:p>
          <a:p>
            <a:pPr marL="742950" lvl="1" indent="-285750">
              <a:lnSpc>
                <a:spcPct val="107000"/>
              </a:lnSpc>
              <a:spcAft>
                <a:spcPts val="80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This is reflected in the payment made upon signing the award contract.</a:t>
            </a:r>
          </a:p>
          <a:p>
            <a:pPr marL="285750" indent="-285750">
              <a:lnSpc>
                <a:spcPct val="107000"/>
              </a:lnSpc>
              <a:spcAft>
                <a:spcPts val="80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Payments are lump-sum payments</a:t>
            </a:r>
            <a:r>
              <a:rPr lang="en-US" sz="2000" dirty="0">
                <a:latin typeface="Arial" panose="020B0604020202020204" pitchFamily="34" charset="0"/>
                <a:ea typeface="Calibri" panose="020F0502020204030204" pitchFamily="34" charset="0"/>
                <a:cs typeface="Arial" panose="020B0604020202020204" pitchFamily="34" charset="0"/>
              </a:rPr>
              <a:t> annually upon receipt of an annual report.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Any unspent funds must be returned to CORDAP at the end of the project.</a:t>
            </a:r>
          </a:p>
          <a:p>
            <a:pPr marL="285750" indent="-285750">
              <a:lnSpc>
                <a:spcPct val="107000"/>
              </a:lnSpc>
              <a:spcAft>
                <a:spcPts val="8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Brief interim updates/highlights are required at regular intervals (quarterly). </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47694459"/>
              </p:ext>
            </p:extLst>
          </p:nvPr>
        </p:nvGraphicFramePr>
        <p:xfrm>
          <a:off x="6965577" y="997486"/>
          <a:ext cx="4943135" cy="3738372"/>
        </p:xfrm>
        <a:graphic>
          <a:graphicData uri="http://schemas.openxmlformats.org/drawingml/2006/table">
            <a:tbl>
              <a:tblPr bandRow="1"/>
              <a:tblGrid>
                <a:gridCol w="1042147">
                  <a:extLst>
                    <a:ext uri="{9D8B030D-6E8A-4147-A177-3AD203B41FA5}">
                      <a16:colId xmlns:a16="http://schemas.microsoft.com/office/drawing/2014/main" val="988697436"/>
                    </a:ext>
                  </a:extLst>
                </a:gridCol>
                <a:gridCol w="851003">
                  <a:extLst>
                    <a:ext uri="{9D8B030D-6E8A-4147-A177-3AD203B41FA5}">
                      <a16:colId xmlns:a16="http://schemas.microsoft.com/office/drawing/2014/main" val="410606942"/>
                    </a:ext>
                  </a:extLst>
                </a:gridCol>
                <a:gridCol w="1008803">
                  <a:extLst>
                    <a:ext uri="{9D8B030D-6E8A-4147-A177-3AD203B41FA5}">
                      <a16:colId xmlns:a16="http://schemas.microsoft.com/office/drawing/2014/main" val="3893514888"/>
                    </a:ext>
                  </a:extLst>
                </a:gridCol>
                <a:gridCol w="1031830">
                  <a:extLst>
                    <a:ext uri="{9D8B030D-6E8A-4147-A177-3AD203B41FA5}">
                      <a16:colId xmlns:a16="http://schemas.microsoft.com/office/drawing/2014/main" val="4029711116"/>
                    </a:ext>
                  </a:extLst>
                </a:gridCol>
                <a:gridCol w="1009352">
                  <a:extLst>
                    <a:ext uri="{9D8B030D-6E8A-4147-A177-3AD203B41FA5}">
                      <a16:colId xmlns:a16="http://schemas.microsoft.com/office/drawing/2014/main" val="348096481"/>
                    </a:ext>
                  </a:extLst>
                </a:gridCol>
              </a:tblGrid>
              <a:tr h="0">
                <a:tc>
                  <a:txBody>
                    <a:bodyPr/>
                    <a:lstStyle/>
                    <a:p>
                      <a:pPr marL="0" marR="0">
                        <a:lnSpc>
                          <a:spcPct val="107000"/>
                        </a:lnSpc>
                        <a:spcBef>
                          <a:spcPts val="0"/>
                        </a:spcBef>
                        <a:spcAft>
                          <a:spcPts val="0"/>
                        </a:spcAft>
                      </a:pP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Reporting deliverable</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1 Year Project</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Up to 2 years</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Up to 3 years</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0318173"/>
                  </a:ext>
                </a:extLst>
              </a:tr>
              <a:tr h="0">
                <a:tc>
                  <a:txBody>
                    <a:bodyPr/>
                    <a:lstStyle/>
                    <a:p>
                      <a:pPr marL="0" marR="0">
                        <a:lnSpc>
                          <a:spcPct val="107000"/>
                        </a:lnSpc>
                        <a:spcBef>
                          <a:spcPts val="0"/>
                        </a:spcBef>
                        <a:spcAft>
                          <a:spcPts val="0"/>
                        </a:spcAft>
                      </a:pPr>
                      <a:r>
                        <a:rPr lang="en-US" sz="1050" b="1">
                          <a:effectLst/>
                          <a:latin typeface="Calibri"/>
                          <a:ea typeface="Calibri"/>
                          <a:cs typeface="Calibri"/>
                        </a:rPr>
                        <a:t>Upon Contract Signing/Before Project start</a:t>
                      </a:r>
                      <a:endParaRPr lang="en-US" sz="12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b="1">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b="1">
                          <a:effectLst/>
                          <a:latin typeface="Calibri"/>
                          <a:ea typeface="Calibri"/>
                          <a:cs typeface="Calibri"/>
                        </a:rPr>
                        <a:t>50% of Project total</a:t>
                      </a:r>
                      <a:endParaRPr lang="en-US" sz="1200" b="1">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b="1">
                          <a:effectLst/>
                          <a:latin typeface="Calibri"/>
                          <a:ea typeface="Calibri"/>
                          <a:cs typeface="Calibri"/>
                        </a:rPr>
                        <a:t>40% of Project total</a:t>
                      </a:r>
                      <a:endParaRPr lang="en-US" sz="1200" b="1">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b="1">
                          <a:effectLst/>
                          <a:latin typeface="Calibri"/>
                          <a:ea typeface="Calibri"/>
                          <a:cs typeface="Calibri"/>
                        </a:rPr>
                        <a:t>30% of Project total</a:t>
                      </a:r>
                      <a:endParaRPr lang="en-US" sz="1200" b="1">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222929"/>
                  </a:ext>
                </a:extLst>
              </a:tr>
              <a:tr h="0">
                <a:tc>
                  <a:txBody>
                    <a:bodyPr/>
                    <a:lstStyle/>
                    <a:p>
                      <a:pPr marL="0" marR="0">
                        <a:lnSpc>
                          <a:spcPct val="107000"/>
                        </a:lnSpc>
                        <a:spcBef>
                          <a:spcPts val="0"/>
                        </a:spcBef>
                        <a:spcAft>
                          <a:spcPts val="0"/>
                        </a:spcAft>
                      </a:pPr>
                      <a:r>
                        <a:rPr lang="en-US" sz="1000">
                          <a:effectLst/>
                          <a:latin typeface="Calibri"/>
                          <a:ea typeface="Calibri"/>
                          <a:cs typeface="Calibri"/>
                        </a:rPr>
                        <a:t>End of Year 1</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Progress/Final Report</a:t>
                      </a:r>
                      <a:endParaRPr lang="en-US" sz="1100">
                        <a:effectLst/>
                        <a:latin typeface="Calibri"/>
                        <a:ea typeface="Calibri"/>
                        <a:cs typeface="Calibri"/>
                      </a:endParaRPr>
                    </a:p>
                    <a:p>
                      <a:pPr marL="0" marR="0">
                        <a:lnSpc>
                          <a:spcPct val="107000"/>
                        </a:lnSpc>
                        <a:spcBef>
                          <a:spcPts val="0"/>
                        </a:spcBef>
                        <a:spcAft>
                          <a:spcPts val="0"/>
                        </a:spcAft>
                      </a:pPr>
                      <a:r>
                        <a:rPr lang="en-US" sz="1000">
                          <a:effectLst/>
                          <a:latin typeface="Calibri"/>
                          <a:ea typeface="Calibri"/>
                          <a:cs typeface="Calibri"/>
                        </a:rPr>
                        <a:t>Financial Report</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Financial Reconciliation – Payment of remainder of project funds spent.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40% of Project Total</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30% of Project Total</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7047787"/>
                  </a:ext>
                </a:extLst>
              </a:tr>
              <a:tr h="0">
                <a:tc>
                  <a:txBody>
                    <a:bodyPr/>
                    <a:lstStyle/>
                    <a:p>
                      <a:pPr marL="0" marR="0">
                        <a:lnSpc>
                          <a:spcPct val="107000"/>
                        </a:lnSpc>
                        <a:spcBef>
                          <a:spcPts val="0"/>
                        </a:spcBef>
                        <a:spcAft>
                          <a:spcPts val="0"/>
                        </a:spcAft>
                      </a:pPr>
                      <a:r>
                        <a:rPr lang="en-US" sz="1000">
                          <a:effectLst/>
                          <a:latin typeface="Calibri"/>
                          <a:ea typeface="Calibri"/>
                          <a:cs typeface="Calibri"/>
                        </a:rPr>
                        <a:t>End of Year 2</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Progress/Final Report</a:t>
                      </a:r>
                      <a:endParaRPr lang="en-US" sz="1100">
                        <a:effectLst/>
                        <a:latin typeface="Calibri"/>
                        <a:ea typeface="Calibri"/>
                        <a:cs typeface="Calibri"/>
                      </a:endParaRPr>
                    </a:p>
                    <a:p>
                      <a:pPr marL="0" marR="0">
                        <a:lnSpc>
                          <a:spcPct val="107000"/>
                        </a:lnSpc>
                        <a:spcBef>
                          <a:spcPts val="0"/>
                        </a:spcBef>
                        <a:spcAft>
                          <a:spcPts val="0"/>
                        </a:spcAft>
                      </a:pPr>
                      <a:r>
                        <a:rPr lang="en-US" sz="1000">
                          <a:effectLst/>
                          <a:latin typeface="Calibri"/>
                          <a:ea typeface="Calibri"/>
                          <a:cs typeface="Calibri"/>
                        </a:rPr>
                        <a:t>Financial Report</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NA</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Financial Reconciliation – Payment of remainder of project funds spent.</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30% of project Total</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6637537"/>
                  </a:ext>
                </a:extLst>
              </a:tr>
              <a:tr h="0">
                <a:tc>
                  <a:txBody>
                    <a:bodyPr/>
                    <a:lstStyle/>
                    <a:p>
                      <a:pPr marL="0" marR="0">
                        <a:lnSpc>
                          <a:spcPct val="107000"/>
                        </a:lnSpc>
                        <a:spcBef>
                          <a:spcPts val="0"/>
                        </a:spcBef>
                        <a:spcAft>
                          <a:spcPts val="0"/>
                        </a:spcAft>
                      </a:pPr>
                      <a:r>
                        <a:rPr lang="en-US" sz="1000">
                          <a:effectLst/>
                          <a:latin typeface="Calibri"/>
                          <a:ea typeface="Calibri"/>
                          <a:cs typeface="Calibri"/>
                        </a:rPr>
                        <a:t>End of Year 3</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Final Report</a:t>
                      </a:r>
                      <a:endParaRPr lang="en-US" sz="1100">
                        <a:effectLst/>
                        <a:latin typeface="Calibri"/>
                        <a:ea typeface="Calibri"/>
                        <a:cs typeface="Calibri"/>
                      </a:endParaRPr>
                    </a:p>
                    <a:p>
                      <a:pPr marL="0" marR="0">
                        <a:lnSpc>
                          <a:spcPct val="107000"/>
                        </a:lnSpc>
                        <a:spcBef>
                          <a:spcPts val="0"/>
                        </a:spcBef>
                        <a:spcAft>
                          <a:spcPts val="0"/>
                        </a:spcAft>
                      </a:pPr>
                      <a:r>
                        <a:rPr lang="en-US" sz="1000">
                          <a:effectLst/>
                          <a:latin typeface="Calibri"/>
                          <a:ea typeface="Calibri"/>
                          <a:cs typeface="Calibri"/>
                        </a:rPr>
                        <a:t>Financial Report</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NA</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NA</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Calibri"/>
                          <a:ea typeface="Calibri"/>
                          <a:cs typeface="Calibri"/>
                        </a:rPr>
                        <a:t>Financial Reconciliation – Payment of remainder of project funds spent.</a:t>
                      </a:r>
                      <a:endParaRPr lang="en-US" sz="1100">
                        <a:effectLst/>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6158584"/>
                  </a:ext>
                </a:extLst>
              </a:tr>
            </a:tbl>
          </a:graphicData>
        </a:graphic>
      </p:graphicFrame>
    </p:spTree>
    <p:extLst>
      <p:ext uri="{BB962C8B-B14F-4D97-AF65-F5344CB8AC3E}">
        <p14:creationId xmlns:p14="http://schemas.microsoft.com/office/powerpoint/2010/main" val="842914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3" name="Rectangle 2"/>
          <p:cNvSpPr/>
          <p:nvPr/>
        </p:nvSpPr>
        <p:spPr>
          <a:xfrm>
            <a:off x="390770" y="1197714"/>
            <a:ext cx="11537834" cy="4744247"/>
          </a:xfrm>
          <a:prstGeom prst="rect">
            <a:avLst/>
          </a:prstGeom>
        </p:spPr>
        <p:txBody>
          <a:bodyPr wrap="square">
            <a:spAutoFit/>
          </a:bodyPr>
          <a:lstStyle/>
          <a:p>
            <a:pPr>
              <a:lnSpc>
                <a:spcPct val="107000"/>
              </a:lnSpc>
              <a:spcAft>
                <a:spcPts val="800"/>
              </a:spcAft>
            </a:pPr>
            <a:r>
              <a:rPr lang="en-US" b="1">
                <a:latin typeface="Arial" panose="020B0604020202020204" pitchFamily="34" charset="0"/>
                <a:ea typeface="Calibri" panose="020F0502020204030204" pitchFamily="34" charset="0"/>
                <a:cs typeface="Arial" panose="020B0604020202020204" pitchFamily="34" charset="0"/>
              </a:rPr>
              <a:t>CORDAP makes the Award to the Lead Institution only.</a:t>
            </a:r>
          </a:p>
          <a:p>
            <a:pPr>
              <a:lnSpc>
                <a:spcPct val="107000"/>
              </a:lnSpc>
              <a:spcAft>
                <a:spcPts val="800"/>
              </a:spcAft>
            </a:pPr>
            <a:r>
              <a:rPr lang="en-US">
                <a:latin typeface="Arial" panose="020B0604020202020204" pitchFamily="34" charset="0"/>
                <a:ea typeface="Calibri" panose="020F0502020204030204" pitchFamily="34" charset="0"/>
                <a:cs typeface="Arial" panose="020B0604020202020204" pitchFamily="34" charset="0"/>
              </a:rPr>
              <a:t>S</a:t>
            </a:r>
            <a:r>
              <a:rPr lang="en-US">
                <a:effectLst/>
                <a:latin typeface="Arial" panose="020B0604020202020204" pitchFamily="34" charset="0"/>
                <a:ea typeface="Calibri" panose="020F0502020204030204" pitchFamily="34" charset="0"/>
                <a:cs typeface="Arial" panose="020B0604020202020204" pitchFamily="34" charset="0"/>
              </a:rPr>
              <a:t>uccessful applicant organizations are required to sign a legally binding Consortium Agreement (amongst themselves) before funds are disbursed.</a:t>
            </a:r>
          </a:p>
          <a:p>
            <a:pPr>
              <a:lnSpc>
                <a:spcPct val="107000"/>
              </a:lnSpc>
              <a:spcAft>
                <a:spcPts val="800"/>
              </a:spcAft>
            </a:pPr>
            <a:r>
              <a:rPr lang="en-US">
                <a:effectLst/>
                <a:latin typeface="Arial" panose="020B0604020202020204" pitchFamily="34" charset="0"/>
                <a:ea typeface="Calibri" panose="020F0502020204030204" pitchFamily="34" charset="0"/>
                <a:cs typeface="Arial" panose="020B0604020202020204" pitchFamily="34" charset="0"/>
              </a:rPr>
              <a:t>The Consortium Agreement sets the framework for a successful project implementation and is a private agreement between the participants to set out the rights and obligations amongst themselves. (It does NOT involve CORDAP.) </a:t>
            </a:r>
          </a:p>
          <a:p>
            <a:pPr>
              <a:lnSpc>
                <a:spcPct val="107000"/>
              </a:lnSpc>
              <a:spcAft>
                <a:spcPts val="800"/>
              </a:spcAft>
            </a:pPr>
            <a:r>
              <a:rPr lang="en-US" b="1">
                <a:effectLst/>
                <a:latin typeface="Arial" panose="020B0604020202020204" pitchFamily="34" charset="0"/>
                <a:ea typeface="Calibri" panose="020F0502020204030204" pitchFamily="34" charset="0"/>
                <a:cs typeface="Arial" panose="020B0604020202020204" pitchFamily="34" charset="0"/>
              </a:rPr>
              <a:t>The Consortium Agreement details:</a:t>
            </a:r>
          </a:p>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P</a:t>
            </a:r>
            <a:r>
              <a:rPr lang="en-US">
                <a:effectLst/>
                <a:latin typeface="Arial" panose="020B0604020202020204" pitchFamily="34" charset="0"/>
                <a:ea typeface="Calibri" panose="020F0502020204030204" pitchFamily="34" charset="0"/>
                <a:cs typeface="Arial" panose="020B0604020202020204" pitchFamily="34" charset="0"/>
              </a:rPr>
              <a:t>roject implementation and division of tasks, internal organization, and management of the Consortium,</a:t>
            </a:r>
          </a:p>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P</a:t>
            </a:r>
            <a:r>
              <a:rPr lang="en-US">
                <a:effectLst/>
                <a:latin typeface="Arial" panose="020B0604020202020204" pitchFamily="34" charset="0"/>
                <a:ea typeface="Calibri" panose="020F0502020204030204" pitchFamily="34" charset="0"/>
                <a:cs typeface="Arial" panose="020B0604020202020204" pitchFamily="34" charset="0"/>
              </a:rPr>
              <a:t>roject budget and distribution of funding, </a:t>
            </a:r>
          </a:p>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R</a:t>
            </a:r>
            <a:r>
              <a:rPr lang="en-US">
                <a:effectLst/>
                <a:latin typeface="Arial" panose="020B0604020202020204" pitchFamily="34" charset="0"/>
                <a:ea typeface="Calibri" panose="020F0502020204030204" pitchFamily="34" charset="0"/>
                <a:cs typeface="Arial" panose="020B0604020202020204" pitchFamily="34" charset="0"/>
              </a:rPr>
              <a:t>ules on rights and obligations related to background and results, as well as liability</a:t>
            </a:r>
            <a:r>
              <a:rPr lang="en-US">
                <a:latin typeface="Arial" panose="020B0604020202020204" pitchFamily="34" charset="0"/>
                <a:ea typeface="Calibri" panose="020F0502020204030204" pitchFamily="34" charset="0"/>
                <a:cs typeface="Arial" panose="020B0604020202020204" pitchFamily="34" charset="0"/>
              </a:rPr>
              <a:t>,</a:t>
            </a:r>
          </a:p>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IP </a:t>
            </a:r>
            <a:r>
              <a:rPr lang="en-US">
                <a:effectLst/>
                <a:latin typeface="Arial" panose="020B0604020202020204" pitchFamily="34" charset="0"/>
                <a:ea typeface="Calibri" panose="020F0502020204030204" pitchFamily="34" charset="0"/>
                <a:cs typeface="Arial" panose="020B0604020202020204" pitchFamily="34" charset="0"/>
              </a:rPr>
              <a:t>management, exploitation and dissemination of results, and boilerplate provisions; duration, termination, communication, applicable law, and settlement of internal disputes, etc. must be addressed in the agreement.</a:t>
            </a:r>
          </a:p>
          <a:p>
            <a:pPr marL="285750" indent="-285750">
              <a:lnSpc>
                <a:spcPct val="107000"/>
              </a:lnSpc>
              <a:spcAft>
                <a:spcPts val="800"/>
              </a:spcAft>
              <a:buFont typeface="Arial" panose="020B0604020202020204" pitchFamily="34" charset="0"/>
              <a:buChar char="•"/>
            </a:pPr>
            <a:r>
              <a:rPr lang="en-US">
                <a:effectLst/>
                <a:latin typeface="Arial" panose="020B0604020202020204" pitchFamily="34" charset="0"/>
                <a:ea typeface="Calibri" panose="020F0502020204030204" pitchFamily="34" charset="0"/>
                <a:cs typeface="Arial" panose="020B0604020202020204" pitchFamily="34" charset="0"/>
              </a:rPr>
              <a:t>A CORDAP template Consortium Agreement for applicants </a:t>
            </a:r>
            <a:r>
              <a:rPr lang="en-US">
                <a:latin typeface="Arial" panose="020B0604020202020204" pitchFamily="34" charset="0"/>
                <a:ea typeface="Calibri" panose="020F0502020204030204" pitchFamily="34" charset="0"/>
                <a:cs typeface="Arial" panose="020B0604020202020204" pitchFamily="34" charset="0"/>
              </a:rPr>
              <a:t>to modify for their team </a:t>
            </a:r>
            <a:r>
              <a:rPr lang="en-US">
                <a:effectLst/>
                <a:latin typeface="Arial" panose="020B0604020202020204" pitchFamily="34" charset="0"/>
                <a:ea typeface="Calibri" panose="020F0502020204030204" pitchFamily="34" charset="0"/>
                <a:cs typeface="Arial" panose="020B0604020202020204" pitchFamily="34" charset="0"/>
              </a:rPr>
              <a:t>has been made available.</a:t>
            </a:r>
            <a:endParaRPr lang="en-US">
              <a:latin typeface="Arial" panose="020B0604020202020204" pitchFamily="34" charset="0"/>
              <a:ea typeface="Calibri" panose="020F0502020204030204" pitchFamily="34" charset="0"/>
              <a:cs typeface="Arial" panose="020B0604020202020204" pitchFamily="34" charset="0"/>
            </a:endParaRPr>
          </a:p>
        </p:txBody>
      </p:sp>
      <p:sp>
        <p:nvSpPr>
          <p:cNvPr id="5" name="TextBox 4"/>
          <p:cNvSpPr txBox="1"/>
          <p:nvPr/>
        </p:nvSpPr>
        <p:spPr>
          <a:xfrm>
            <a:off x="478716" y="243718"/>
            <a:ext cx="8552329" cy="738664"/>
          </a:xfrm>
          <a:prstGeom prst="rect">
            <a:avLst/>
          </a:prstGeom>
          <a:noFill/>
        </p:spPr>
        <p:txBody>
          <a:bodyPr wrap="square" rtlCol="0">
            <a:spAutoFit/>
          </a:bodyPr>
          <a:lstStyle/>
          <a:p>
            <a:r>
              <a:rPr lang="en-US" sz="2400" b="1">
                <a:solidFill>
                  <a:schemeClr val="accent1">
                    <a:lumMod val="50000"/>
                  </a:schemeClr>
                </a:solidFill>
              </a:rPr>
              <a:t>Consortium Agreement - </a:t>
            </a:r>
            <a:r>
              <a:rPr lang="en-US">
                <a:solidFill>
                  <a:schemeClr val="accent1">
                    <a:lumMod val="50000"/>
                  </a:schemeClr>
                </a:solidFill>
              </a:rPr>
              <a:t>NOTE: Not required at this stage – information for your organization</a:t>
            </a:r>
          </a:p>
        </p:txBody>
      </p:sp>
      <p:pic>
        <p:nvPicPr>
          <p:cNvPr id="2" name="Picture 1"/>
          <p:cNvPicPr>
            <a:picLocks noChangeAspect="1"/>
          </p:cNvPicPr>
          <p:nvPr/>
        </p:nvPicPr>
        <p:blipFill>
          <a:blip r:embed="rId4"/>
          <a:stretch>
            <a:fillRect/>
          </a:stretch>
        </p:blipFill>
        <p:spPr>
          <a:xfrm>
            <a:off x="9232691" y="171619"/>
            <a:ext cx="2474965" cy="1067528"/>
          </a:xfrm>
          <a:prstGeom prst="rect">
            <a:avLst/>
          </a:prstGeom>
        </p:spPr>
      </p:pic>
    </p:spTree>
    <p:extLst>
      <p:ext uri="{BB962C8B-B14F-4D97-AF65-F5344CB8AC3E}">
        <p14:creationId xmlns:p14="http://schemas.microsoft.com/office/powerpoint/2010/main" val="1774450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473335" y="217661"/>
            <a:ext cx="6219972" cy="461665"/>
          </a:xfrm>
          <a:prstGeom prst="rect">
            <a:avLst/>
          </a:prstGeom>
          <a:noFill/>
        </p:spPr>
        <p:txBody>
          <a:bodyPr wrap="none" rtlCol="0">
            <a:spAutoFit/>
          </a:bodyPr>
          <a:lstStyle/>
          <a:p>
            <a:r>
              <a:rPr lang="en-US" sz="2400" b="1">
                <a:solidFill>
                  <a:schemeClr val="accent1">
                    <a:lumMod val="50000"/>
                  </a:schemeClr>
                </a:solidFill>
              </a:rPr>
              <a:t>Proposal Evaluation Criteria and Process</a:t>
            </a:r>
          </a:p>
        </p:txBody>
      </p:sp>
      <p:sp>
        <p:nvSpPr>
          <p:cNvPr id="3" name="Rectangle 2"/>
          <p:cNvSpPr/>
          <p:nvPr/>
        </p:nvSpPr>
        <p:spPr>
          <a:xfrm>
            <a:off x="550190" y="751864"/>
            <a:ext cx="10976629" cy="5270097"/>
          </a:xfrm>
          <a:prstGeom prst="rect">
            <a:avLst/>
          </a:prstGeom>
        </p:spPr>
        <p:txBody>
          <a:bodyPr wrap="square">
            <a:spAutoFit/>
          </a:bodyPr>
          <a:lstStyle/>
          <a:p>
            <a:pPr>
              <a:lnSpc>
                <a:spcPct val="107000"/>
              </a:lnSpc>
              <a:spcAft>
                <a:spcPts val="800"/>
              </a:spcAft>
            </a:pPr>
            <a:r>
              <a:rPr lang="en-US" sz="1600" b="1" dirty="0">
                <a:effectLst/>
                <a:ea typeface="Calibri" panose="020F0502020204030204" pitchFamily="34" charset="0"/>
                <a:cs typeface="Arial" panose="020B0604020202020204" pitchFamily="34" charset="0"/>
              </a:rPr>
              <a:t>2-stage application process  -  </a:t>
            </a:r>
            <a:r>
              <a:rPr lang="en-US" sz="1600" dirty="0">
                <a:effectLst/>
                <a:ea typeface="Calibri" panose="020F0502020204030204" pitchFamily="34" charset="0"/>
                <a:cs typeface="Arial" panose="020B0604020202020204" pitchFamily="34" charset="0"/>
              </a:rPr>
              <a:t>Applicants will first submit a Concept Note proposal (Pre-Proposal), which is reviewed by a panel of experts.</a:t>
            </a:r>
            <a:endParaRPr lang="en-US" sz="1600" dirty="0">
              <a:ea typeface="Calibri" panose="020F0502020204030204" pitchFamily="34" charset="0"/>
              <a:cs typeface="Arial" panose="020B0604020202020204" pitchFamily="34" charset="0"/>
            </a:endParaRPr>
          </a:p>
          <a:p>
            <a:pPr>
              <a:lnSpc>
                <a:spcPct val="107000"/>
              </a:lnSpc>
              <a:spcAft>
                <a:spcPts val="800"/>
              </a:spcAft>
            </a:pPr>
            <a:r>
              <a:rPr lang="en-US" sz="1600" dirty="0">
                <a:effectLst/>
                <a:ea typeface="Calibri" panose="020F0502020204030204" pitchFamily="34" charset="0"/>
                <a:cs typeface="Arial" panose="020B0604020202020204" pitchFamily="34" charset="0"/>
              </a:rPr>
              <a:t>Applicants who are </a:t>
            </a:r>
            <a:r>
              <a:rPr lang="en-US" sz="1600" b="1" dirty="0">
                <a:effectLst/>
                <a:ea typeface="Calibri" panose="020F0502020204030204" pitchFamily="34" charset="0"/>
                <a:cs typeface="Arial" panose="020B0604020202020204" pitchFamily="34" charset="0"/>
              </a:rPr>
              <a:t>successful in the Concept Note phase </a:t>
            </a:r>
            <a:r>
              <a:rPr lang="en-US" sz="1600" dirty="0">
                <a:effectLst/>
                <a:ea typeface="Calibri" panose="020F0502020204030204" pitchFamily="34" charset="0"/>
                <a:cs typeface="Arial" panose="020B0604020202020204" pitchFamily="34" charset="0"/>
              </a:rPr>
              <a:t>of the call will be </a:t>
            </a:r>
            <a:r>
              <a:rPr lang="en-US" sz="1600" b="1" dirty="0">
                <a:effectLst/>
                <a:ea typeface="Calibri" panose="020F0502020204030204" pitchFamily="34" charset="0"/>
                <a:cs typeface="Arial" panose="020B0604020202020204" pitchFamily="34" charset="0"/>
              </a:rPr>
              <a:t>invited to submit a Full Proposal</a:t>
            </a:r>
            <a:r>
              <a:rPr lang="en-US" sz="1600" dirty="0">
                <a:effectLst/>
                <a:ea typeface="Calibri" panose="020F0502020204030204" pitchFamily="34" charset="0"/>
                <a:cs typeface="Arial" panose="020B0604020202020204" pitchFamily="34" charset="0"/>
              </a:rPr>
              <a:t>. Full proposals will undergo a full international 2-stage peer review: topic experts’ evaluation feeding into panel review. </a:t>
            </a:r>
          </a:p>
          <a:p>
            <a:pPr>
              <a:lnSpc>
                <a:spcPct val="107000"/>
              </a:lnSpc>
              <a:spcAft>
                <a:spcPts val="800"/>
              </a:spcAft>
            </a:pPr>
            <a:r>
              <a:rPr lang="en-US" sz="1600" dirty="0">
                <a:ea typeface="Calibri" panose="020F0502020204030204" pitchFamily="34" charset="0"/>
                <a:cs typeface="Arial" panose="020B0604020202020204" pitchFamily="34" charset="0"/>
              </a:rPr>
              <a:t>All eligible applications will receive feedback from the Review Panel, whether invited to Full Proposal or not.</a:t>
            </a:r>
            <a:endParaRPr lang="en-US" sz="1600" dirty="0">
              <a:effectLst/>
              <a:ea typeface="Calibri" panose="020F0502020204030204" pitchFamily="34" charset="0"/>
              <a:cs typeface="Arial" panose="020B0604020202020204" pitchFamily="34" charset="0"/>
            </a:endParaRPr>
          </a:p>
          <a:p>
            <a:pPr>
              <a:lnSpc>
                <a:spcPct val="107000"/>
              </a:lnSpc>
              <a:spcAft>
                <a:spcPts val="800"/>
              </a:spcAft>
            </a:pPr>
            <a:endParaRPr lang="en-US" sz="1600" dirty="0">
              <a:effectLst/>
              <a:ea typeface="Calibri" panose="020F0502020204030204" pitchFamily="34" charset="0"/>
              <a:cs typeface="Arial" panose="020B0604020202020204" pitchFamily="34" charset="0"/>
            </a:endParaRPr>
          </a:p>
          <a:p>
            <a:pPr>
              <a:lnSpc>
                <a:spcPct val="107000"/>
              </a:lnSpc>
              <a:spcAft>
                <a:spcPts val="800"/>
              </a:spcAft>
            </a:pPr>
            <a:r>
              <a:rPr lang="en-US" sz="1600" dirty="0">
                <a:effectLst/>
                <a:ea typeface="Calibri" panose="020F0502020204030204" pitchFamily="34" charset="0"/>
                <a:cs typeface="Arial" panose="020B0604020202020204" pitchFamily="34" charset="0"/>
              </a:rPr>
              <a:t>All proposals will be evaluated against the criteria below:</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Qualifications and track record of the applicant teams and applicant diversity</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Innovation or novelty of the idea</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Potential of the project to make step changes and be transformative in its field</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Targeted impact and pathway and timing to impact </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Alignment with nominated R&amp;D investment themes or areas</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Management and coordination of the project</a:t>
            </a:r>
          </a:p>
          <a:p>
            <a:pPr marL="342900" marR="0" lvl="0" indent="-342900">
              <a:lnSpc>
                <a:spcPct val="107000"/>
              </a:lnSpc>
              <a:spcBef>
                <a:spcPts val="0"/>
              </a:spcBef>
              <a:spcAft>
                <a:spcPts val="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Cost-effectiveness of the proposed project</a:t>
            </a:r>
          </a:p>
          <a:p>
            <a:pPr marL="342900" marR="0" lvl="0" indent="-342900">
              <a:lnSpc>
                <a:spcPct val="107000"/>
              </a:lnSpc>
              <a:spcBef>
                <a:spcPts val="0"/>
              </a:spcBef>
              <a:spcAft>
                <a:spcPts val="800"/>
              </a:spcAft>
              <a:buFont typeface="Arial" panose="020B0604020202020204" pitchFamily="34" charset="0"/>
              <a:buChar char="●"/>
            </a:pPr>
            <a:r>
              <a:rPr lang="en-US" sz="1400" dirty="0">
                <a:solidFill>
                  <a:schemeClr val="accent1">
                    <a:lumMod val="50000"/>
                  </a:schemeClr>
                </a:solidFill>
                <a:effectLst/>
                <a:ea typeface="Noto Sans Symbols"/>
                <a:cs typeface="Noto Sans Symbols"/>
              </a:rPr>
              <a:t>Broader impact and breadth of socioeconomic applicability</a:t>
            </a:r>
          </a:p>
          <a:p>
            <a:pPr marL="342900" marR="0" lvl="0" indent="-342900">
              <a:lnSpc>
                <a:spcPct val="107000"/>
              </a:lnSpc>
              <a:spcBef>
                <a:spcPts val="0"/>
              </a:spcBef>
              <a:spcAft>
                <a:spcPts val="800"/>
              </a:spcAft>
              <a:buFont typeface="Arial" panose="020B0604020202020204" pitchFamily="34" charset="0"/>
              <a:buChar char="●"/>
            </a:pPr>
            <a:endParaRPr lang="en-US" sz="1600" dirty="0">
              <a:ea typeface="Noto Sans Symbols"/>
              <a:cs typeface="Noto Sans Symbols"/>
            </a:endParaRPr>
          </a:p>
          <a:p>
            <a:pPr marR="0" lvl="0">
              <a:lnSpc>
                <a:spcPct val="107000"/>
              </a:lnSpc>
              <a:spcBef>
                <a:spcPts val="0"/>
              </a:spcBef>
              <a:spcAft>
                <a:spcPts val="800"/>
              </a:spcAft>
            </a:pPr>
            <a:r>
              <a:rPr lang="en-US" sz="1600" b="1" dirty="0">
                <a:effectLst/>
                <a:ea typeface="Noto Sans Symbols"/>
                <a:cs typeface="Noto Sans Symbols"/>
              </a:rPr>
              <a:t>CORDAP will seek to fund a balanced and complementary portfolio of projects across the project type and priority areas to ensure a broad impact. </a:t>
            </a:r>
          </a:p>
        </p:txBody>
      </p:sp>
    </p:spTree>
    <p:extLst>
      <p:ext uri="{BB962C8B-B14F-4D97-AF65-F5344CB8AC3E}">
        <p14:creationId xmlns:p14="http://schemas.microsoft.com/office/powerpoint/2010/main" val="3940855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GlowDiffused intensity="0"/>
                    </a14:imgEffect>
                  </a14:imgLayer>
                </a14:imgProps>
              </a:ext>
            </a:extLst>
          </a:blip>
          <a:stretch>
            <a:fillRect/>
          </a:stretch>
        </p:blipFill>
        <p:spPr>
          <a:xfrm>
            <a:off x="6999688" y="72500"/>
            <a:ext cx="5011047" cy="3356500"/>
          </a:xfrm>
          <a:prstGeom prst="rect">
            <a:avLst/>
          </a:prstGeom>
          <a:effectLst>
            <a:outerShdw dist="50800" sx="1000" sy="1000" algn="ctr" rotWithShape="0">
              <a:srgbClr val="000000"/>
            </a:outerShdw>
            <a:reflection endPos="0" dist="50800" dir="5400000" sy="-100000" algn="bl" rotWithShape="0"/>
          </a:effectLst>
        </p:spPr>
      </p:pic>
      <p:pic>
        <p:nvPicPr>
          <p:cNvPr id="443" name="Google Shape;443;p34"/>
          <p:cNvPicPr preferRelativeResize="0"/>
          <p:nvPr/>
        </p:nvPicPr>
        <p:blipFill>
          <a:blip r:embed="rId5">
            <a:alphaModFix/>
          </a:blip>
          <a:stretch>
            <a:fillRect/>
          </a:stretch>
        </p:blipFill>
        <p:spPr>
          <a:xfrm>
            <a:off x="0" y="6113864"/>
            <a:ext cx="12192000" cy="744141"/>
          </a:xfrm>
          <a:prstGeom prst="rect">
            <a:avLst/>
          </a:prstGeom>
          <a:noFill/>
          <a:ln>
            <a:noFill/>
          </a:ln>
        </p:spPr>
      </p:pic>
      <p:sp>
        <p:nvSpPr>
          <p:cNvPr id="2" name="TextBox 1"/>
          <p:cNvSpPr txBox="1"/>
          <p:nvPr/>
        </p:nvSpPr>
        <p:spPr>
          <a:xfrm>
            <a:off x="546847" y="242048"/>
            <a:ext cx="2579360" cy="461665"/>
          </a:xfrm>
          <a:prstGeom prst="rect">
            <a:avLst/>
          </a:prstGeom>
          <a:noFill/>
        </p:spPr>
        <p:txBody>
          <a:bodyPr wrap="none" rtlCol="0">
            <a:spAutoFit/>
          </a:bodyPr>
          <a:lstStyle/>
          <a:p>
            <a:r>
              <a:rPr lang="en-US" sz="2400" b="1">
                <a:solidFill>
                  <a:schemeClr val="accent1">
                    <a:lumMod val="50000"/>
                  </a:schemeClr>
                </a:solidFill>
              </a:rPr>
              <a:t>How do I apply?</a:t>
            </a:r>
          </a:p>
        </p:txBody>
      </p:sp>
      <p:sp>
        <p:nvSpPr>
          <p:cNvPr id="3" name="Rectangle 2"/>
          <p:cNvSpPr/>
          <p:nvPr/>
        </p:nvSpPr>
        <p:spPr>
          <a:xfrm>
            <a:off x="356738" y="3454805"/>
            <a:ext cx="11914992" cy="2970942"/>
          </a:xfrm>
          <a:prstGeom prst="rect">
            <a:avLst/>
          </a:prstGeom>
        </p:spPr>
        <p:txBody>
          <a:bodyPr wrap="square">
            <a:spAutoFit/>
          </a:bodyPr>
          <a:lstStyle/>
          <a:p>
            <a:pPr lvl="0">
              <a:lnSpc>
                <a:spcPct val="107000"/>
              </a:lnSpc>
              <a:spcAft>
                <a:spcPts val="200"/>
              </a:spcAft>
            </a:pPr>
            <a:r>
              <a:rPr lang="en-US" sz="2000">
                <a:latin typeface="Arial" panose="020B0604020202020204" pitchFamily="34" charset="0"/>
                <a:ea typeface="Calibri" panose="020F0502020204030204" pitchFamily="34" charset="0"/>
                <a:cs typeface="Arial" panose="020B0604020202020204" pitchFamily="34" charset="0"/>
              </a:rPr>
              <a:t>At Concept Note stage, there are only two documents you need to complete and upload:</a:t>
            </a:r>
          </a:p>
          <a:p>
            <a:pPr marL="800100" lvl="1" indent="-342900">
              <a:spcAft>
                <a:spcPts val="200"/>
              </a:spcAft>
              <a:buFont typeface="Arial" panose="020B0604020202020204" pitchFamily="34" charset="0"/>
              <a:buChar char="•"/>
            </a:pPr>
            <a:r>
              <a:rPr lang="en-US" sz="2000">
                <a:latin typeface="Arial" panose="020B0604020202020204" pitchFamily="34" charset="0"/>
                <a:ea typeface="Calibri" panose="020F0502020204030204" pitchFamily="34" charset="0"/>
                <a:cs typeface="Arial" panose="020B0604020202020204" pitchFamily="34" charset="0"/>
              </a:rPr>
              <a:t>Concept Note Submission Form Template</a:t>
            </a:r>
          </a:p>
          <a:p>
            <a:pPr marL="800100" lvl="1" indent="-342900">
              <a:spcAft>
                <a:spcPts val="200"/>
              </a:spcAft>
              <a:buFont typeface="Arial" panose="020B0604020202020204" pitchFamily="34" charset="0"/>
              <a:buChar char="•"/>
            </a:pPr>
            <a:r>
              <a:rPr lang="en-US" sz="2000">
                <a:latin typeface="Arial" panose="020B0604020202020204" pitchFamily="34" charset="0"/>
                <a:ea typeface="Calibri" panose="020F0502020204030204" pitchFamily="34" charset="0"/>
                <a:cs typeface="Arial" panose="020B0604020202020204" pitchFamily="34" charset="0"/>
              </a:rPr>
              <a:t>Concept Note Budget Template</a:t>
            </a:r>
          </a:p>
          <a:p>
            <a:pPr lvl="1">
              <a:lnSpc>
                <a:spcPct val="107000"/>
              </a:lnSpc>
              <a:spcAft>
                <a:spcPts val="200"/>
              </a:spcAft>
            </a:pPr>
            <a:r>
              <a:rPr lang="en-US" sz="2000">
                <a:latin typeface="Arial" panose="020B0604020202020204" pitchFamily="34" charset="0"/>
                <a:ea typeface="Calibri" panose="020F0502020204030204" pitchFamily="34" charset="0"/>
                <a:cs typeface="Arial" panose="020B0604020202020204" pitchFamily="34" charset="0"/>
              </a:rPr>
              <a:t>The rest of the information is filled in directly on the </a:t>
            </a:r>
            <a:r>
              <a:rPr lang="en-US" sz="2000" i="1" err="1">
                <a:latin typeface="Arial" panose="020B0604020202020204" pitchFamily="34" charset="0"/>
                <a:ea typeface="Calibri" panose="020F0502020204030204" pitchFamily="34" charset="0"/>
                <a:cs typeface="Arial" panose="020B0604020202020204" pitchFamily="34" charset="0"/>
              </a:rPr>
              <a:t>my</a:t>
            </a:r>
            <a:r>
              <a:rPr lang="en-US" sz="2000" err="1">
                <a:latin typeface="Arial" panose="020B0604020202020204" pitchFamily="34" charset="0"/>
                <a:ea typeface="Calibri" panose="020F0502020204030204" pitchFamily="34" charset="0"/>
                <a:cs typeface="Arial" panose="020B0604020202020204" pitchFamily="34" charset="0"/>
              </a:rPr>
              <a:t>CORDAP</a:t>
            </a:r>
            <a:r>
              <a:rPr lang="en-US" sz="2000">
                <a:latin typeface="Arial" panose="020B0604020202020204" pitchFamily="34" charset="0"/>
                <a:ea typeface="Calibri" panose="020F0502020204030204" pitchFamily="34" charset="0"/>
                <a:cs typeface="Arial" panose="020B0604020202020204" pitchFamily="34" charset="0"/>
              </a:rPr>
              <a:t> system.</a:t>
            </a:r>
          </a:p>
          <a:p>
            <a:pPr lvl="1">
              <a:lnSpc>
                <a:spcPct val="107000"/>
              </a:lnSpc>
              <a:spcAft>
                <a:spcPts val="200"/>
              </a:spcAft>
            </a:pPr>
            <a:endParaRPr lang="en-US" b="1">
              <a:latin typeface="Arial" panose="020B0604020202020204" pitchFamily="34" charset="0"/>
              <a:ea typeface="Calibri" panose="020F0502020204030204" pitchFamily="34" charset="0"/>
              <a:cs typeface="Arial" panose="020B0604020202020204" pitchFamily="34" charset="0"/>
            </a:endParaRPr>
          </a:p>
          <a:p>
            <a:pPr lvl="1">
              <a:lnSpc>
                <a:spcPct val="107000"/>
              </a:lnSpc>
              <a:spcAft>
                <a:spcPts val="200"/>
              </a:spcAft>
            </a:pPr>
            <a:r>
              <a:rPr lang="en-US" b="1">
                <a:latin typeface="Arial" panose="020B0604020202020204" pitchFamily="34" charset="0"/>
                <a:ea typeface="Calibri" panose="020F0502020204030204" pitchFamily="34" charset="0"/>
                <a:cs typeface="Arial" panose="020B0604020202020204" pitchFamily="34" charset="0"/>
              </a:rPr>
              <a:t>You can save a draft application, leave/log off, and return to complete at any time. </a:t>
            </a:r>
          </a:p>
          <a:p>
            <a:pPr lvl="1">
              <a:lnSpc>
                <a:spcPct val="107000"/>
              </a:lnSpc>
              <a:spcAft>
                <a:spcPts val="200"/>
              </a:spcAft>
            </a:pPr>
            <a:r>
              <a:rPr lang="en-US" b="1">
                <a:latin typeface="Arial" panose="020B0604020202020204" pitchFamily="34" charset="0"/>
                <a:ea typeface="Calibri" panose="020F0502020204030204" pitchFamily="34" charset="0"/>
                <a:cs typeface="Arial" panose="020B0604020202020204" pitchFamily="34" charset="0"/>
              </a:rPr>
              <a:t>A “validate” function will check whether </a:t>
            </a:r>
            <a:r>
              <a:rPr lang="en-US" b="1" dirty="0">
                <a:latin typeface="Arial" panose="020B0604020202020204" pitchFamily="34" charset="0"/>
                <a:ea typeface="Calibri" panose="020F0502020204030204" pitchFamily="34" charset="0"/>
                <a:cs typeface="Arial" panose="020B0604020202020204" pitchFamily="34" charset="0"/>
              </a:rPr>
              <a:t>or not </a:t>
            </a:r>
            <a:r>
              <a:rPr lang="en-US" b="1">
                <a:latin typeface="Arial" panose="020B0604020202020204" pitchFamily="34" charset="0"/>
                <a:ea typeface="Calibri" panose="020F0502020204030204" pitchFamily="34" charset="0"/>
                <a:cs typeface="Arial" panose="020B0604020202020204" pitchFamily="34" charset="0"/>
              </a:rPr>
              <a:t>you have completed the required sections.</a:t>
            </a:r>
          </a:p>
          <a:p>
            <a:pPr lvl="1">
              <a:lnSpc>
                <a:spcPct val="107000"/>
              </a:lnSpc>
              <a:spcAft>
                <a:spcPts val="200"/>
              </a:spcAft>
            </a:pPr>
            <a:r>
              <a:rPr lang="en-US" b="1">
                <a:latin typeface="Arial" panose="020B0604020202020204" pitchFamily="34" charset="0"/>
                <a:ea typeface="Calibri" panose="020F0502020204030204" pitchFamily="34" charset="0"/>
                <a:cs typeface="Arial" panose="020B0604020202020204" pitchFamily="34" charset="0"/>
              </a:rPr>
              <a:t>You can delete an application and start a new one.</a:t>
            </a:r>
          </a:p>
          <a:p>
            <a:pPr>
              <a:lnSpc>
                <a:spcPct val="107000"/>
              </a:lnSpc>
              <a:spcAft>
                <a:spcPts val="800"/>
              </a:spcAft>
            </a:pPr>
            <a:endParaRPr lang="en-US" sz="140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546848" y="760577"/>
            <a:ext cx="5767386" cy="2668423"/>
          </a:xfrm>
          <a:prstGeom prst="rect">
            <a:avLst/>
          </a:prstGeom>
        </p:spPr>
        <p:txBody>
          <a:bodyPr wrap="square">
            <a:spAutoFit/>
          </a:bodyPr>
          <a:lstStyle/>
          <a:p>
            <a:pPr marL="342900" lvl="0" indent="-34290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All applications are made through our online submission system – </a:t>
            </a:r>
            <a:r>
              <a:rPr lang="en-US" i="1" err="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my</a:t>
            </a:r>
            <a:r>
              <a:rPr lang="en-US" err="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CORDAP</a:t>
            </a:r>
            <a:endParaRPr lang="en-US">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Only the Lead Applicant needs to register and complete the submission.</a:t>
            </a:r>
          </a:p>
          <a:p>
            <a:pPr marL="342900" lvl="0" indent="-34290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There is a submission help document on the website, “</a:t>
            </a:r>
            <a:r>
              <a:rPr lang="en-US" b="1">
                <a:latin typeface="Arial" panose="020B0604020202020204" pitchFamily="34" charset="0"/>
                <a:ea typeface="Calibri" panose="020F0502020204030204" pitchFamily="34" charset="0"/>
                <a:cs typeface="Arial" panose="020B0604020202020204" pitchFamily="34" charset="0"/>
              </a:rPr>
              <a:t>Concept Note Submission Assistance</a:t>
            </a:r>
            <a:r>
              <a:rPr lang="en-US">
                <a:latin typeface="Arial" panose="020B0604020202020204" pitchFamily="34" charset="0"/>
                <a:ea typeface="Calibri" panose="020F0502020204030204" pitchFamily="34" charset="0"/>
                <a:cs typeface="Arial" panose="020B0604020202020204" pitchFamily="34" charset="0"/>
              </a:rPr>
              <a:t>,” which will guide you through each stage of registration and submission. </a:t>
            </a:r>
          </a:p>
        </p:txBody>
      </p:sp>
    </p:spTree>
    <p:extLst>
      <p:ext uri="{BB962C8B-B14F-4D97-AF65-F5344CB8AC3E}">
        <p14:creationId xmlns:p14="http://schemas.microsoft.com/office/powerpoint/2010/main" val="4114576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550662" y="290763"/>
            <a:ext cx="4620176" cy="461665"/>
          </a:xfrm>
          <a:prstGeom prst="rect">
            <a:avLst/>
          </a:prstGeom>
          <a:noFill/>
        </p:spPr>
        <p:txBody>
          <a:bodyPr wrap="none" rtlCol="0">
            <a:spAutoFit/>
          </a:bodyPr>
          <a:lstStyle/>
          <a:p>
            <a:r>
              <a:rPr lang="en-US" sz="2400">
                <a:solidFill>
                  <a:schemeClr val="accent1">
                    <a:lumMod val="50000"/>
                  </a:schemeClr>
                </a:solidFill>
              </a:rPr>
              <a:t>Online submission of a proposal</a:t>
            </a:r>
            <a:endParaRPr lang="en-US" sz="2400"/>
          </a:p>
        </p:txBody>
      </p:sp>
      <p:sp>
        <p:nvSpPr>
          <p:cNvPr id="3" name="Rectangle 2"/>
          <p:cNvSpPr/>
          <p:nvPr/>
        </p:nvSpPr>
        <p:spPr>
          <a:xfrm>
            <a:off x="433890" y="961413"/>
            <a:ext cx="5181601" cy="1200329"/>
          </a:xfrm>
          <a:prstGeom prst="rect">
            <a:avLst/>
          </a:prstGeom>
        </p:spPr>
        <p:txBody>
          <a:bodyPr wrap="square">
            <a:spAutoFit/>
          </a:bodyPr>
          <a:lstStyle/>
          <a:p>
            <a:r>
              <a:rPr lang="en-US"/>
              <a:t>Once you have registered, you will be directed to your applicant dashboard:</a:t>
            </a:r>
          </a:p>
          <a:p>
            <a:endParaRPr lang="en-US"/>
          </a:p>
          <a:p>
            <a:r>
              <a:rPr lang="en-US"/>
              <a:t>You will see “Funding opportunities” here.</a:t>
            </a:r>
          </a:p>
        </p:txBody>
      </p:sp>
      <p:pic>
        <p:nvPicPr>
          <p:cNvPr id="4" name="Picture 3"/>
          <p:cNvPicPr>
            <a:picLocks noChangeAspect="1"/>
          </p:cNvPicPr>
          <p:nvPr/>
        </p:nvPicPr>
        <p:blipFill>
          <a:blip r:embed="rId4"/>
          <a:stretch>
            <a:fillRect/>
          </a:stretch>
        </p:blipFill>
        <p:spPr>
          <a:xfrm>
            <a:off x="5723067" y="398024"/>
            <a:ext cx="6398629" cy="2199948"/>
          </a:xfrm>
          <a:prstGeom prst="rect">
            <a:avLst/>
          </a:prstGeom>
        </p:spPr>
      </p:pic>
      <p:pic>
        <p:nvPicPr>
          <p:cNvPr id="7" name="Picture 6"/>
          <p:cNvPicPr>
            <a:picLocks noChangeAspect="1"/>
          </p:cNvPicPr>
          <p:nvPr/>
        </p:nvPicPr>
        <p:blipFill>
          <a:blip r:embed="rId5"/>
          <a:stretch>
            <a:fillRect/>
          </a:stretch>
        </p:blipFill>
        <p:spPr>
          <a:xfrm>
            <a:off x="283621" y="2828331"/>
            <a:ext cx="5765421" cy="1493919"/>
          </a:xfrm>
          <a:prstGeom prst="rect">
            <a:avLst/>
          </a:prstGeom>
        </p:spPr>
      </p:pic>
      <p:pic>
        <p:nvPicPr>
          <p:cNvPr id="8" name="Picture 7"/>
          <p:cNvPicPr>
            <a:picLocks noChangeAspect="1"/>
          </p:cNvPicPr>
          <p:nvPr/>
        </p:nvPicPr>
        <p:blipFill>
          <a:blip r:embed="rId6"/>
          <a:stretch>
            <a:fillRect/>
          </a:stretch>
        </p:blipFill>
        <p:spPr>
          <a:xfrm>
            <a:off x="6177029" y="4434794"/>
            <a:ext cx="5490703" cy="1566527"/>
          </a:xfrm>
          <a:prstGeom prst="rect">
            <a:avLst/>
          </a:prstGeom>
        </p:spPr>
      </p:pic>
      <p:sp>
        <p:nvSpPr>
          <p:cNvPr id="9" name="TextBox 8"/>
          <p:cNvSpPr txBox="1"/>
          <p:nvPr/>
        </p:nvSpPr>
        <p:spPr>
          <a:xfrm>
            <a:off x="722553" y="4618677"/>
            <a:ext cx="4604273" cy="1077218"/>
          </a:xfrm>
          <a:prstGeom prst="rect">
            <a:avLst/>
          </a:prstGeom>
          <a:noFill/>
        </p:spPr>
        <p:txBody>
          <a:bodyPr wrap="square" rtlCol="0">
            <a:spAutoFit/>
          </a:bodyPr>
          <a:lstStyle/>
          <a:p>
            <a:r>
              <a:rPr lang="en-US" sz="1600" dirty="0"/>
              <a:t>Before starting the application, you will be asked an eligibility question – ensuring you have the authority within your organization to independently manage the proposed project. </a:t>
            </a:r>
          </a:p>
        </p:txBody>
      </p:sp>
    </p:spTree>
    <p:extLst>
      <p:ext uri="{BB962C8B-B14F-4D97-AF65-F5344CB8AC3E}">
        <p14:creationId xmlns:p14="http://schemas.microsoft.com/office/powerpoint/2010/main" val="3427293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613185" y="307041"/>
            <a:ext cx="4620176" cy="461665"/>
          </a:xfrm>
          <a:prstGeom prst="rect">
            <a:avLst/>
          </a:prstGeom>
          <a:noFill/>
        </p:spPr>
        <p:txBody>
          <a:bodyPr wrap="none" rtlCol="0">
            <a:spAutoFit/>
          </a:bodyPr>
          <a:lstStyle/>
          <a:p>
            <a:r>
              <a:rPr lang="en-US" sz="2400">
                <a:solidFill>
                  <a:schemeClr val="accent1">
                    <a:lumMod val="50000"/>
                  </a:schemeClr>
                </a:solidFill>
              </a:rPr>
              <a:t>Online submission of a proposal</a:t>
            </a:r>
            <a:endParaRPr lang="en-US" sz="2400"/>
          </a:p>
        </p:txBody>
      </p:sp>
      <p:pic>
        <p:nvPicPr>
          <p:cNvPr id="4" name="Picture 3" descr="A screenshot of a computer program&#10;&#10;Description automatically generated">
            <a:extLst>
              <a:ext uri="{FF2B5EF4-FFF2-40B4-BE49-F238E27FC236}">
                <a16:creationId xmlns:a16="http://schemas.microsoft.com/office/drawing/2014/main" id="{1A272848-5E18-A1B9-DFFF-7B58A79A0389}"/>
              </a:ext>
            </a:extLst>
          </p:cNvPr>
          <p:cNvPicPr>
            <a:picLocks noChangeAspect="1"/>
          </p:cNvPicPr>
          <p:nvPr/>
        </p:nvPicPr>
        <p:blipFill>
          <a:blip r:embed="rId4">
            <a:extLst>
              <a:ext uri="{28A0092B-C50C-407E-A947-70E740481C1C}">
                <a14:useLocalDpi xmlns:a14="http://schemas.microsoft.com/office/drawing/2010/main" val="0"/>
              </a:ext>
            </a:extLst>
          </a:blip>
          <a:srcRect t="9562"/>
          <a:stretch/>
        </p:blipFill>
        <p:spPr>
          <a:xfrm>
            <a:off x="792938" y="1359567"/>
            <a:ext cx="9431805" cy="4716037"/>
          </a:xfrm>
          <a:prstGeom prst="rect">
            <a:avLst/>
          </a:prstGeom>
        </p:spPr>
      </p:pic>
      <p:sp>
        <p:nvSpPr>
          <p:cNvPr id="5" name="Rectangle 4">
            <a:extLst>
              <a:ext uri="{FF2B5EF4-FFF2-40B4-BE49-F238E27FC236}">
                <a16:creationId xmlns:a16="http://schemas.microsoft.com/office/drawing/2014/main" id="{12BD74B3-9E64-7579-03A9-AA0065F4300C}"/>
              </a:ext>
            </a:extLst>
          </p:cNvPr>
          <p:cNvSpPr/>
          <p:nvPr/>
        </p:nvSpPr>
        <p:spPr>
          <a:xfrm>
            <a:off x="1469292" y="1695937"/>
            <a:ext cx="2032000" cy="2813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7" name="Rectangle 6">
            <a:extLst>
              <a:ext uri="{FF2B5EF4-FFF2-40B4-BE49-F238E27FC236}">
                <a16:creationId xmlns:a16="http://schemas.microsoft.com/office/drawing/2014/main" id="{5B270A69-7615-942C-0678-DEBA361F4D06}"/>
              </a:ext>
            </a:extLst>
          </p:cNvPr>
          <p:cNvSpPr/>
          <p:nvPr/>
        </p:nvSpPr>
        <p:spPr>
          <a:xfrm>
            <a:off x="792938" y="5618069"/>
            <a:ext cx="2032000" cy="2813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p>
        </p:txBody>
      </p:sp>
    </p:spTree>
    <p:extLst>
      <p:ext uri="{BB962C8B-B14F-4D97-AF65-F5344CB8AC3E}">
        <p14:creationId xmlns:p14="http://schemas.microsoft.com/office/powerpoint/2010/main" val="3309200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613185" y="307041"/>
            <a:ext cx="8076250" cy="461665"/>
          </a:xfrm>
          <a:prstGeom prst="rect">
            <a:avLst/>
          </a:prstGeom>
          <a:noFill/>
        </p:spPr>
        <p:txBody>
          <a:bodyPr wrap="none" rtlCol="0">
            <a:spAutoFit/>
          </a:bodyPr>
          <a:lstStyle/>
          <a:p>
            <a:r>
              <a:rPr lang="en-US" sz="2400">
                <a:solidFill>
                  <a:schemeClr val="accent1">
                    <a:lumMod val="50000"/>
                  </a:schemeClr>
                </a:solidFill>
              </a:rPr>
              <a:t>Online submission of a proposal – 5 Sections to complete</a:t>
            </a:r>
            <a:endParaRPr lang="en-US" sz="2400"/>
          </a:p>
        </p:txBody>
      </p:sp>
      <p:sp>
        <p:nvSpPr>
          <p:cNvPr id="3" name="Rectangle 2"/>
          <p:cNvSpPr/>
          <p:nvPr/>
        </p:nvSpPr>
        <p:spPr>
          <a:xfrm>
            <a:off x="740482" y="768706"/>
            <a:ext cx="10893145" cy="3323987"/>
          </a:xfrm>
          <a:prstGeom prst="rect">
            <a:avLst/>
          </a:prstGeom>
        </p:spPr>
        <p:txBody>
          <a:bodyPr wrap="square">
            <a:spAutoFit/>
          </a:bodyPr>
          <a:lstStyle/>
          <a:p>
            <a:endParaRPr lang="en-US"/>
          </a:p>
          <a:p>
            <a:pPr marL="285750" indent="-285750">
              <a:buFont typeface="Arial" panose="020B0604020202020204" pitchFamily="34" charset="0"/>
              <a:buChar char="•"/>
            </a:pPr>
            <a:r>
              <a:rPr lang="en-US" b="1"/>
              <a:t>Contact Information</a:t>
            </a:r>
          </a:p>
          <a:p>
            <a:pPr marL="742950" lvl="1" indent="-285750">
              <a:buFont typeface="Arial" panose="020B0604020202020204" pitchFamily="34" charset="0"/>
              <a:buChar char="•"/>
            </a:pPr>
            <a:r>
              <a:rPr lang="en-US"/>
              <a:t>This information will be pulled in from your registration.</a:t>
            </a:r>
          </a:p>
          <a:p>
            <a:pPr lvl="1"/>
            <a:endParaRPr lang="en-US"/>
          </a:p>
          <a:p>
            <a:pPr marL="285750" indent="-285750">
              <a:buFont typeface="Arial" panose="020B0604020202020204" pitchFamily="34" charset="0"/>
              <a:buChar char="•"/>
            </a:pPr>
            <a:r>
              <a:rPr lang="en-US" b="1"/>
              <a:t>Project Information</a:t>
            </a:r>
          </a:p>
          <a:p>
            <a:pPr marL="742950" lvl="1" indent="-285750">
              <a:buFont typeface="Arial" panose="020B0604020202020204" pitchFamily="34" charset="0"/>
              <a:buChar char="•"/>
            </a:pPr>
            <a:r>
              <a:rPr lang="en-US"/>
              <a:t>Project Title </a:t>
            </a:r>
          </a:p>
          <a:p>
            <a:pPr marL="742950" lvl="1" indent="-285750">
              <a:buFont typeface="Arial" panose="020B0604020202020204" pitchFamily="34" charset="0"/>
              <a:buChar char="•"/>
            </a:pPr>
            <a:r>
              <a:rPr lang="en-US"/>
              <a:t>Abstract: </a:t>
            </a:r>
            <a:r>
              <a:rPr lang="en-US" sz="1600"/>
              <a:t>The abstract should summarize the significance (need) of the work, the hypothesis and major objectives of the project, the procedures to be followed to accomplish the objectives, what solutions will the project provide and what will be specific outcomes and the potential impact of the work.</a:t>
            </a:r>
          </a:p>
          <a:p>
            <a:pPr lvl="1"/>
            <a:endParaRPr lang="en-US"/>
          </a:p>
          <a:p>
            <a:pPr marL="285750" indent="-285750">
              <a:buFont typeface="Arial" panose="020B0604020202020204" pitchFamily="34" charset="0"/>
              <a:buChar char="•"/>
            </a:pPr>
            <a:r>
              <a:rPr lang="en-US" b="1"/>
              <a:t>Team Summary - </a:t>
            </a:r>
            <a:r>
              <a:rPr lang="en-US" sz="1600"/>
              <a:t>Add co-applicant details here (co-applicant level only, or team lead/investigator level), more than one applicant can be entered from each participating organization if deemed at this level. </a:t>
            </a:r>
            <a:endParaRPr lang="en-US"/>
          </a:p>
        </p:txBody>
      </p:sp>
      <p:pic>
        <p:nvPicPr>
          <p:cNvPr id="5" name="Picture 4"/>
          <p:cNvPicPr>
            <a:picLocks noChangeAspect="1"/>
          </p:cNvPicPr>
          <p:nvPr/>
        </p:nvPicPr>
        <p:blipFill>
          <a:blip r:embed="rId4"/>
          <a:stretch>
            <a:fillRect/>
          </a:stretch>
        </p:blipFill>
        <p:spPr>
          <a:xfrm>
            <a:off x="3484702" y="4320644"/>
            <a:ext cx="4433696" cy="1729456"/>
          </a:xfrm>
          <a:prstGeom prst="rect">
            <a:avLst/>
          </a:prstGeom>
        </p:spPr>
      </p:pic>
    </p:spTree>
    <p:extLst>
      <p:ext uri="{BB962C8B-B14F-4D97-AF65-F5344CB8AC3E}">
        <p14:creationId xmlns:p14="http://schemas.microsoft.com/office/powerpoint/2010/main" val="1729600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1946920" y="163937"/>
            <a:ext cx="8076250" cy="461665"/>
          </a:xfrm>
          <a:prstGeom prst="rect">
            <a:avLst/>
          </a:prstGeom>
          <a:noFill/>
        </p:spPr>
        <p:txBody>
          <a:bodyPr wrap="none" rtlCol="0">
            <a:spAutoFit/>
          </a:bodyPr>
          <a:lstStyle/>
          <a:p>
            <a:r>
              <a:rPr lang="en-US" sz="2400">
                <a:solidFill>
                  <a:schemeClr val="accent1">
                    <a:lumMod val="50000"/>
                  </a:schemeClr>
                </a:solidFill>
              </a:rPr>
              <a:t>Online submission of a proposal – 5 Sections to complete</a:t>
            </a:r>
            <a:endParaRPr lang="en-US" sz="2400"/>
          </a:p>
        </p:txBody>
      </p:sp>
      <p:sp>
        <p:nvSpPr>
          <p:cNvPr id="3" name="Rectangle 2"/>
          <p:cNvSpPr/>
          <p:nvPr/>
        </p:nvSpPr>
        <p:spPr>
          <a:xfrm>
            <a:off x="78154" y="727774"/>
            <a:ext cx="8299939" cy="5539978"/>
          </a:xfrm>
          <a:prstGeom prst="rect">
            <a:avLst/>
          </a:prstGeom>
        </p:spPr>
        <p:txBody>
          <a:bodyPr wrap="square">
            <a:spAutoFit/>
          </a:bodyPr>
          <a:lstStyle/>
          <a:p>
            <a:pPr lvl="1"/>
            <a:endParaRPr lang="en-US" dirty="0"/>
          </a:p>
          <a:p>
            <a:pPr marL="285750" indent="-285750">
              <a:buFont typeface="Arial" panose="020B0604020202020204" pitchFamily="34" charset="0"/>
              <a:buChar char="•"/>
            </a:pPr>
            <a:r>
              <a:rPr lang="en-US" b="1" dirty="0"/>
              <a:t>Budget &amp; Justification</a:t>
            </a:r>
          </a:p>
          <a:p>
            <a:pPr marL="742950" lvl="1" indent="-285750">
              <a:buFont typeface="Arial" panose="020B0604020202020204" pitchFamily="34" charset="0"/>
              <a:buChar char="•"/>
            </a:pPr>
            <a:r>
              <a:rPr lang="en-US" dirty="0"/>
              <a:t>Add high-level budget detail online, plus the budget justification. </a:t>
            </a:r>
          </a:p>
          <a:p>
            <a:pPr marL="742950" lvl="1" indent="-285750">
              <a:buFont typeface="Arial" panose="020B0604020202020204" pitchFamily="34" charset="0"/>
              <a:buChar char="•"/>
            </a:pPr>
            <a:r>
              <a:rPr lang="en-US" dirty="0"/>
              <a:t>Upload completed Excel file here.</a:t>
            </a:r>
          </a:p>
          <a:p>
            <a:pPr marL="742950" lvl="1" indent="-285750">
              <a:buFont typeface="Arial" panose="020B0604020202020204" pitchFamily="34" charset="0"/>
              <a:buChar char="•"/>
            </a:pPr>
            <a:r>
              <a:rPr lang="en-US" dirty="0"/>
              <a:t>Justification: Explain why items are essential in relation to the aims and methodology of the project as well as meeting the goals of the project. </a:t>
            </a:r>
          </a:p>
          <a:p>
            <a:pPr marL="1200150" lvl="2" indent="-285750">
              <a:buFont typeface="Arial" panose="020B0604020202020204" pitchFamily="34" charset="0"/>
              <a:buChar char="•"/>
            </a:pPr>
            <a:r>
              <a:rPr lang="en-US" sz="1600" dirty="0"/>
              <a:t>You should not merely restate the proposed expenditures. </a:t>
            </a:r>
          </a:p>
          <a:p>
            <a:pPr marL="1200150" lvl="2" indent="-285750">
              <a:buFont typeface="Arial" panose="020B0604020202020204" pitchFamily="34" charset="0"/>
              <a:buChar char="•"/>
            </a:pPr>
            <a:r>
              <a:rPr lang="en-US" sz="1600" dirty="0"/>
              <a:t>Details provided should be commensurate with the amount of the requested line item. </a:t>
            </a:r>
          </a:p>
          <a:p>
            <a:pPr marL="742950" lvl="1" indent="-285750">
              <a:buFont typeface="Arial" panose="020B0604020202020204" pitchFamily="34" charset="0"/>
              <a:buChar char="•"/>
            </a:pPr>
            <a:r>
              <a:rPr lang="en-US" dirty="0"/>
              <a:t>At the Concept Note stage you are trying to demonstrate to the Panel that your costs are reasonable, necessary, and provide good value for the funding requested without the requirement of a lot of detail.</a:t>
            </a:r>
          </a:p>
          <a:p>
            <a:pPr lvl="1"/>
            <a:endParaRPr lang="en-US" dirty="0"/>
          </a:p>
          <a:p>
            <a:pPr marL="285750" indent="-285750">
              <a:buFont typeface="Arial" panose="020B0604020202020204" pitchFamily="34" charset="0"/>
              <a:buChar char="•"/>
            </a:pPr>
            <a:r>
              <a:rPr lang="en-US" b="1" dirty="0"/>
              <a:t>Upload Proposal PDF: </a:t>
            </a:r>
            <a:r>
              <a:rPr lang="en-US" dirty="0"/>
              <a:t>Upload completed submission template here as a single file.</a:t>
            </a:r>
          </a:p>
          <a:p>
            <a:pPr marL="742950" lvl="1" indent="-285750">
              <a:buFont typeface="Arial" panose="020B0604020202020204" pitchFamily="34" charset="0"/>
              <a:buChar char="•"/>
            </a:pPr>
            <a:r>
              <a:rPr lang="en-US" dirty="0"/>
              <a:t>Includes Lead and Co-Applicant CVs (see 2-page template within Concept Note Submission Form.)</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TextBox 4"/>
          <p:cNvSpPr txBox="1"/>
          <p:nvPr/>
        </p:nvSpPr>
        <p:spPr>
          <a:xfrm>
            <a:off x="2603350" y="5540189"/>
            <a:ext cx="6763390" cy="369332"/>
          </a:xfrm>
          <a:prstGeom prst="rect">
            <a:avLst/>
          </a:prstGeom>
          <a:noFill/>
        </p:spPr>
        <p:txBody>
          <a:bodyPr wrap="none" rtlCol="0">
            <a:spAutoFit/>
          </a:bodyPr>
          <a:lstStyle/>
          <a:p>
            <a:r>
              <a:rPr lang="en-US"/>
              <a:t>And finally -  you can </a:t>
            </a:r>
            <a:r>
              <a:rPr lang="en-US" b="1"/>
              <a:t>Submit</a:t>
            </a:r>
            <a:r>
              <a:rPr lang="en-US"/>
              <a:t> when your application is complete.</a:t>
            </a:r>
          </a:p>
        </p:txBody>
      </p:sp>
      <p:pic>
        <p:nvPicPr>
          <p:cNvPr id="7" name="Picture 6" descr="A screenshot of a computer&#10;&#10;Description automatically generated">
            <a:extLst>
              <a:ext uri="{FF2B5EF4-FFF2-40B4-BE49-F238E27FC236}">
                <a16:creationId xmlns:a16="http://schemas.microsoft.com/office/drawing/2014/main" id="{95B5905D-9B8D-1A80-071E-FC570CB71E7B}"/>
              </a:ext>
            </a:extLst>
          </p:cNvPr>
          <p:cNvPicPr>
            <a:picLocks noChangeAspect="1"/>
          </p:cNvPicPr>
          <p:nvPr/>
        </p:nvPicPr>
        <p:blipFill rotWithShape="1">
          <a:blip r:embed="rId4">
            <a:extLst>
              <a:ext uri="{28A0092B-C50C-407E-A947-70E740481C1C}">
                <a14:useLocalDpi xmlns:a14="http://schemas.microsoft.com/office/drawing/2010/main" val="0"/>
              </a:ext>
            </a:extLst>
          </a:blip>
          <a:srcRect r="3357"/>
          <a:stretch/>
        </p:blipFill>
        <p:spPr>
          <a:xfrm>
            <a:off x="8360588" y="1600639"/>
            <a:ext cx="3825469" cy="2823837"/>
          </a:xfrm>
          <a:prstGeom prst="rect">
            <a:avLst/>
          </a:prstGeom>
        </p:spPr>
      </p:pic>
      <p:sp>
        <p:nvSpPr>
          <p:cNvPr id="8" name="Rectangle 7">
            <a:extLst>
              <a:ext uri="{FF2B5EF4-FFF2-40B4-BE49-F238E27FC236}">
                <a16:creationId xmlns:a16="http://schemas.microsoft.com/office/drawing/2014/main" id="{F21C5BA8-9ABC-D6AA-E099-62747F4A1859}"/>
              </a:ext>
            </a:extLst>
          </p:cNvPr>
          <p:cNvSpPr/>
          <p:nvPr/>
        </p:nvSpPr>
        <p:spPr>
          <a:xfrm>
            <a:off x="10083770" y="1695939"/>
            <a:ext cx="660461" cy="2269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A"/>
          </a:p>
        </p:txBody>
      </p:sp>
    </p:spTree>
    <p:extLst>
      <p:ext uri="{BB962C8B-B14F-4D97-AF65-F5344CB8AC3E}">
        <p14:creationId xmlns:p14="http://schemas.microsoft.com/office/powerpoint/2010/main" val="697398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785307" y="448977"/>
            <a:ext cx="5854488" cy="584775"/>
          </a:xfrm>
          <a:prstGeom prst="rect">
            <a:avLst/>
          </a:prstGeom>
          <a:noFill/>
        </p:spPr>
        <p:txBody>
          <a:bodyPr wrap="none" rtlCol="0">
            <a:spAutoFit/>
          </a:bodyPr>
          <a:lstStyle/>
          <a:p>
            <a:r>
              <a:rPr lang="en-US" sz="3200">
                <a:solidFill>
                  <a:schemeClr val="accent1">
                    <a:lumMod val="50000"/>
                  </a:schemeClr>
                </a:solidFill>
              </a:rPr>
              <a:t>What makes a good proposal? </a:t>
            </a:r>
            <a:endParaRPr lang="en-US" sz="3200"/>
          </a:p>
        </p:txBody>
      </p:sp>
      <p:sp>
        <p:nvSpPr>
          <p:cNvPr id="5" name="Content Placeholder 2">
            <a:extLst>
              <a:ext uri="{FF2B5EF4-FFF2-40B4-BE49-F238E27FC236}">
                <a16:creationId xmlns:a16="http://schemas.microsoft.com/office/drawing/2014/main" id="{BED235D3-AB4F-2446-93E7-C5372A6CA9F5}"/>
              </a:ext>
            </a:extLst>
          </p:cNvPr>
          <p:cNvSpPr txBox="1">
            <a:spLocks/>
          </p:cNvSpPr>
          <p:nvPr/>
        </p:nvSpPr>
        <p:spPr>
          <a:xfrm>
            <a:off x="668767" y="569517"/>
            <a:ext cx="9006679" cy="5210585"/>
          </a:xfrm>
          <a:prstGeom prst="rect">
            <a:avLst/>
          </a:prstGeom>
          <a:noFill/>
          <a:ln>
            <a:noFill/>
          </a:ln>
        </p:spPr>
        <p:txBody>
          <a:bodyPr spcFirstLastPara="1" wrap="square" lIns="182850" tIns="182850" rIns="182850" bIns="182850" anchor="t" anchorCtr="0">
            <a:normAutofit fontScale="92500" lnSpcReduction="20000"/>
          </a:bodyPr>
          <a:lstStyle>
            <a:defPPr marR="0" lvl="0" algn="l" rtl="0">
              <a:lnSpc>
                <a:spcPct val="100000"/>
              </a:lnSpc>
              <a:spcBef>
                <a:spcPts val="0"/>
              </a:spcBef>
              <a:spcAft>
                <a:spcPts val="0"/>
              </a:spcAft>
            </a:defPPr>
            <a:lvl1pPr marL="304815" marR="0" lvl="0" indent="-304815" algn="l" rtl="0">
              <a:lnSpc>
                <a:spcPct val="115000"/>
              </a:lnSpc>
              <a:spcBef>
                <a:spcPts val="0"/>
              </a:spcBef>
              <a:spcAft>
                <a:spcPts val="0"/>
              </a:spcAft>
              <a:buClr>
                <a:schemeClr val="dk2"/>
              </a:buClr>
              <a:buSzPts val="3600"/>
              <a:buFont typeface="Arial"/>
              <a:buChar char="●"/>
              <a:defRPr sz="3600" b="0" i="0" u="none" strike="noStrike" cap="none">
                <a:solidFill>
                  <a:schemeClr val="dk2"/>
                </a:solidFill>
                <a:latin typeface="Arial"/>
                <a:ea typeface="Arial"/>
                <a:cs typeface="Arial"/>
                <a:sym typeface="Arial"/>
              </a:defRPr>
            </a:lvl1pPr>
            <a:lvl2pPr marL="609630" marR="0" lvl="1"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2pPr>
            <a:lvl3pPr marL="914446" marR="0" lvl="2"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3pPr>
            <a:lvl4pPr marL="1219261" marR="0" lvl="3"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4pPr>
            <a:lvl5pPr marL="1524076" marR="0" lvl="4"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5pPr>
            <a:lvl6pPr marL="1828891" marR="0" lvl="5"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6pPr>
            <a:lvl7pPr marL="2133707" marR="0" lvl="6"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7pPr>
            <a:lvl8pPr marL="2438522" marR="0" lvl="7"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8pPr>
            <a:lvl9pPr marL="2743337" marR="0" lvl="8" indent="-270947" algn="l" rtl="0">
              <a:lnSpc>
                <a:spcPct val="115000"/>
              </a:lnSpc>
              <a:spcBef>
                <a:spcPts val="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9pPr>
          </a:lstStyle>
          <a:p>
            <a:pPr>
              <a:buFont typeface="Arial"/>
              <a:buNone/>
            </a:pPr>
            <a:endParaRPr lang="en-US" sz="2667" kern="0">
              <a:solidFill>
                <a:srgbClr val="002060"/>
              </a:solidFill>
            </a:endParaRPr>
          </a:p>
          <a:p>
            <a:pPr>
              <a:buFont typeface="Arial"/>
              <a:buNone/>
            </a:pPr>
            <a:endParaRPr lang="en-US" sz="2667" kern="0">
              <a:solidFill>
                <a:srgbClr val="002060"/>
              </a:solidFill>
            </a:endParaRPr>
          </a:p>
          <a:p>
            <a:pPr>
              <a:spcAft>
                <a:spcPts val="800"/>
              </a:spcAft>
              <a:buFont typeface="Arial" panose="020B0604020202020204" pitchFamily="34" charset="0"/>
              <a:buChar char="•"/>
            </a:pPr>
            <a:r>
              <a:rPr lang="en-US" sz="2000" kern="0">
                <a:solidFill>
                  <a:srgbClr val="002060"/>
                </a:solidFill>
              </a:rPr>
              <a:t>Innovative with high potential for impact or transformative advances</a:t>
            </a:r>
          </a:p>
          <a:p>
            <a:pPr>
              <a:spcAft>
                <a:spcPts val="800"/>
              </a:spcAft>
              <a:buFont typeface="Arial" panose="020B0604020202020204" pitchFamily="34" charset="0"/>
              <a:buChar char="•"/>
            </a:pPr>
            <a:r>
              <a:rPr lang="en-US" sz="2000" kern="0">
                <a:solidFill>
                  <a:srgbClr val="002060"/>
                </a:solidFill>
              </a:rPr>
              <a:t>The solution is broadly applicable – not specific to your location or circumstances</a:t>
            </a:r>
          </a:p>
          <a:p>
            <a:pPr>
              <a:spcAft>
                <a:spcPts val="800"/>
              </a:spcAft>
              <a:buFont typeface="Arial" panose="020B0604020202020204" pitchFamily="34" charset="0"/>
              <a:buChar char="•"/>
            </a:pPr>
            <a:r>
              <a:rPr lang="en-US" sz="2000" kern="0">
                <a:solidFill>
                  <a:srgbClr val="002060"/>
                </a:solidFill>
              </a:rPr>
              <a:t>Demonstrated knowledge of the field - why is your idea better?</a:t>
            </a:r>
          </a:p>
          <a:p>
            <a:pPr>
              <a:spcAft>
                <a:spcPts val="800"/>
              </a:spcAft>
              <a:buFont typeface="Arial" panose="020B0604020202020204" pitchFamily="34" charset="0"/>
              <a:buChar char="•"/>
            </a:pPr>
            <a:r>
              <a:rPr lang="en-US" sz="2000" kern="0">
                <a:solidFill>
                  <a:srgbClr val="002060"/>
                </a:solidFill>
              </a:rPr>
              <a:t>All the required expertise is covered – all team members are required</a:t>
            </a:r>
          </a:p>
          <a:p>
            <a:pPr>
              <a:spcAft>
                <a:spcPts val="800"/>
              </a:spcAft>
              <a:buFont typeface="Arial" panose="020B0604020202020204" pitchFamily="34" charset="0"/>
              <a:buChar char="•"/>
            </a:pPr>
            <a:r>
              <a:rPr lang="en-US" sz="2000" kern="0">
                <a:solidFill>
                  <a:srgbClr val="002060"/>
                </a:solidFill>
              </a:rPr>
              <a:t>Clearly states the problem, solution, approach, objectives, and work plan (if features multiple parts, bring ideas together to form a single coherent proposal)</a:t>
            </a:r>
          </a:p>
          <a:p>
            <a:pPr>
              <a:spcAft>
                <a:spcPts val="800"/>
              </a:spcAft>
              <a:buFont typeface="Arial" panose="020B0604020202020204" pitchFamily="34" charset="0"/>
              <a:buChar char="•"/>
            </a:pPr>
            <a:r>
              <a:rPr lang="en-US" sz="2000" kern="0">
                <a:solidFill>
                  <a:srgbClr val="002060"/>
                </a:solidFill>
              </a:rPr>
              <a:t>For translational/development projects – know what else is needed!</a:t>
            </a:r>
          </a:p>
          <a:p>
            <a:pPr>
              <a:spcAft>
                <a:spcPts val="800"/>
              </a:spcAft>
              <a:buFont typeface="Arial" panose="020B0604020202020204" pitchFamily="34" charset="0"/>
              <a:buChar char="•"/>
            </a:pPr>
            <a:r>
              <a:rPr lang="en-US" sz="2000" kern="0">
                <a:solidFill>
                  <a:srgbClr val="002060"/>
                </a:solidFill>
              </a:rPr>
              <a:t>Ambitious yet realistic – time frame/resources</a:t>
            </a:r>
          </a:p>
          <a:p>
            <a:pPr>
              <a:spcAft>
                <a:spcPts val="800"/>
              </a:spcAft>
              <a:buFont typeface="Arial" panose="020B0604020202020204" pitchFamily="34" charset="0"/>
              <a:buChar char="•"/>
            </a:pPr>
            <a:r>
              <a:rPr lang="en-US" sz="2000" kern="0">
                <a:solidFill>
                  <a:srgbClr val="002060"/>
                </a:solidFill>
              </a:rPr>
              <a:t>Good management of the project – address the risks!!</a:t>
            </a:r>
          </a:p>
        </p:txBody>
      </p:sp>
    </p:spTree>
    <p:extLst>
      <p:ext uri="{BB962C8B-B14F-4D97-AF65-F5344CB8AC3E}">
        <p14:creationId xmlns:p14="http://schemas.microsoft.com/office/powerpoint/2010/main" val="348625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561190" y="81734"/>
            <a:ext cx="11069619" cy="5632311"/>
          </a:xfrm>
          <a:prstGeom prst="rect">
            <a:avLst/>
          </a:prstGeom>
          <a:noFill/>
        </p:spPr>
        <p:txBody>
          <a:bodyPr wrap="square" rtlCol="0">
            <a:spAutoFit/>
          </a:bodyPr>
          <a:lstStyle/>
          <a:p>
            <a:pPr algn="ctr"/>
            <a:r>
              <a:rPr lang="en-US" sz="2800" b="1"/>
              <a:t>If I want to apply, what should I do first?</a:t>
            </a:r>
          </a:p>
          <a:p>
            <a:pPr algn="ctr"/>
            <a:endParaRPr lang="en-US" sz="3600"/>
          </a:p>
          <a:p>
            <a:pPr marL="342900" indent="-342900">
              <a:buFont typeface="Arial" panose="020B0604020202020204" pitchFamily="34" charset="0"/>
              <a:buChar char="•"/>
            </a:pPr>
            <a:r>
              <a:rPr lang="en-US" sz="2400"/>
              <a:t>Put the team together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Develop your ideas – think about how the outputs of a successful project would be used; are users/stakeholders involved in developing the project?</a:t>
            </a:r>
          </a:p>
          <a:p>
            <a:endParaRPr lang="en-US" sz="2400"/>
          </a:p>
          <a:p>
            <a:pPr marL="342900" indent="-342900">
              <a:buFont typeface="Arial" panose="020B0604020202020204" pitchFamily="34" charset="0"/>
              <a:buChar char="•"/>
            </a:pPr>
            <a:r>
              <a:rPr lang="en-US" sz="2400"/>
              <a:t>Are the ideas scalable and transferrable? Explore the risks.</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Develop a first draft ASAP – don’t leave it until the last minute!</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All documentation/updates will be available at </a:t>
            </a:r>
            <a:r>
              <a:rPr lang="en-US" sz="2400" i="1">
                <a:hlinkClick r:id="rId4" action="ppaction://hlinkfile"/>
              </a:rPr>
              <a:t>cordap.org </a:t>
            </a:r>
            <a:endParaRPr lang="en-US" sz="2400" i="1"/>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Further queries can be sent to </a:t>
            </a:r>
            <a:r>
              <a:rPr lang="en-US" sz="2400">
                <a:hlinkClick r:id="rId5"/>
              </a:rPr>
              <a:t>funding@cordap.org</a:t>
            </a:r>
            <a:r>
              <a:rPr lang="en-US" sz="2400"/>
              <a:t> </a:t>
            </a:r>
          </a:p>
        </p:txBody>
      </p:sp>
      <p:pic>
        <p:nvPicPr>
          <p:cNvPr id="3" name="Picture 2"/>
          <p:cNvPicPr>
            <a:picLocks noChangeAspect="1"/>
          </p:cNvPicPr>
          <p:nvPr/>
        </p:nvPicPr>
        <p:blipFill>
          <a:blip r:embed="rId6"/>
          <a:stretch>
            <a:fillRect/>
          </a:stretch>
        </p:blipFill>
        <p:spPr>
          <a:xfrm>
            <a:off x="4415845" y="683167"/>
            <a:ext cx="1823636" cy="1129497"/>
          </a:xfrm>
          <a:prstGeom prst="rect">
            <a:avLst/>
          </a:prstGeom>
        </p:spPr>
      </p:pic>
    </p:spTree>
    <p:extLst>
      <p:ext uri="{BB962C8B-B14F-4D97-AF65-F5344CB8AC3E}">
        <p14:creationId xmlns:p14="http://schemas.microsoft.com/office/powerpoint/2010/main" val="1914398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Rectangle 1"/>
          <p:cNvSpPr/>
          <p:nvPr/>
        </p:nvSpPr>
        <p:spPr>
          <a:xfrm>
            <a:off x="440615" y="258457"/>
            <a:ext cx="11310770" cy="523220"/>
          </a:xfrm>
          <a:prstGeom prst="rect">
            <a:avLst/>
          </a:prstGeom>
        </p:spPr>
        <p:txBody>
          <a:bodyPr wrap="square" lIns="91440" tIns="45720" rIns="91440" bIns="45720" anchor="t">
            <a:spAutoFit/>
          </a:bodyPr>
          <a:lstStyle/>
          <a:p>
            <a:r>
              <a:rPr lang="en-US" sz="2800" b="1">
                <a:solidFill>
                  <a:schemeClr val="accent1">
                    <a:lumMod val="50000"/>
                  </a:schemeClr>
                </a:solidFill>
              </a:rPr>
              <a:t>What is G20 CORDAP?  - </a:t>
            </a:r>
            <a:r>
              <a:rPr lang="en-US" sz="2000" b="1" i="1" u="sng" dirty="0" err="1">
                <a:solidFill>
                  <a:schemeClr val="accent1">
                    <a:lumMod val="50000"/>
                  </a:schemeClr>
                </a:solidFill>
              </a:rPr>
              <a:t>CO</a:t>
            </a:r>
            <a:r>
              <a:rPr lang="en-US" sz="2000" b="1" i="1" dirty="0" err="1">
                <a:solidFill>
                  <a:schemeClr val="accent1">
                    <a:lumMod val="50000"/>
                  </a:schemeClr>
                </a:solidFill>
              </a:rPr>
              <a:t>ral</a:t>
            </a:r>
            <a:r>
              <a:rPr lang="en-US" sz="2000" b="1">
                <a:solidFill>
                  <a:schemeClr val="accent1">
                    <a:lumMod val="50000"/>
                  </a:schemeClr>
                </a:solidFill>
              </a:rPr>
              <a:t> </a:t>
            </a:r>
            <a:r>
              <a:rPr lang="en-US" sz="2000" b="1" i="1" u="sng" dirty="0">
                <a:solidFill>
                  <a:schemeClr val="accent1">
                    <a:lumMod val="50000"/>
                  </a:schemeClr>
                </a:solidFill>
              </a:rPr>
              <a:t>R</a:t>
            </a:r>
            <a:r>
              <a:rPr lang="en-US" sz="2000" b="1">
                <a:solidFill>
                  <a:schemeClr val="accent1">
                    <a:lumMod val="50000"/>
                  </a:schemeClr>
                </a:solidFill>
              </a:rPr>
              <a:t>esearch and </a:t>
            </a:r>
            <a:r>
              <a:rPr lang="en-US" sz="2000" b="1" i="1" u="sng" dirty="0">
                <a:solidFill>
                  <a:schemeClr val="accent1">
                    <a:lumMod val="50000"/>
                  </a:schemeClr>
                </a:solidFill>
              </a:rPr>
              <a:t>D</a:t>
            </a:r>
            <a:r>
              <a:rPr lang="en-US" sz="2000" b="1">
                <a:solidFill>
                  <a:schemeClr val="accent1">
                    <a:lumMod val="50000"/>
                  </a:schemeClr>
                </a:solidFill>
              </a:rPr>
              <a:t>evelopment </a:t>
            </a:r>
            <a:r>
              <a:rPr lang="en-US" sz="2000" b="1" i="1" u="sng" dirty="0">
                <a:solidFill>
                  <a:schemeClr val="accent1">
                    <a:lumMod val="50000"/>
                  </a:schemeClr>
                </a:solidFill>
              </a:rPr>
              <a:t>A</a:t>
            </a:r>
            <a:r>
              <a:rPr lang="en-US" sz="2000" b="1">
                <a:solidFill>
                  <a:schemeClr val="accent1">
                    <a:lumMod val="50000"/>
                  </a:schemeClr>
                </a:solidFill>
              </a:rPr>
              <a:t>ccelerator </a:t>
            </a:r>
            <a:r>
              <a:rPr lang="en-US" sz="2000" b="1" i="1" u="sng" dirty="0">
                <a:solidFill>
                  <a:schemeClr val="accent1">
                    <a:lumMod val="50000"/>
                  </a:schemeClr>
                </a:solidFill>
              </a:rPr>
              <a:t>P</a:t>
            </a:r>
            <a:r>
              <a:rPr lang="en-US" sz="2000" b="1">
                <a:solidFill>
                  <a:schemeClr val="accent1">
                    <a:lumMod val="50000"/>
                  </a:schemeClr>
                </a:solidFill>
              </a:rPr>
              <a:t>latform </a:t>
            </a:r>
            <a:endParaRPr lang="en-US" sz="2800" b="1">
              <a:solidFill>
                <a:schemeClr val="accent1">
                  <a:lumMod val="50000"/>
                </a:schemeClr>
              </a:solidFill>
            </a:endParaRPr>
          </a:p>
        </p:txBody>
      </p:sp>
      <p:sp>
        <p:nvSpPr>
          <p:cNvPr id="33" name="Rectangle 32"/>
          <p:cNvSpPr/>
          <p:nvPr/>
        </p:nvSpPr>
        <p:spPr>
          <a:xfrm>
            <a:off x="515088" y="3242763"/>
            <a:ext cx="10820296" cy="369332"/>
          </a:xfrm>
          <a:prstGeom prst="rect">
            <a:avLst/>
          </a:prstGeom>
        </p:spPr>
        <p:txBody>
          <a:bodyPr wrap="square">
            <a:spAutoFit/>
          </a:bodyPr>
          <a:lstStyle/>
          <a:p>
            <a:pPr algn="ctr"/>
            <a:endParaRPr lang="en-US" b="1">
              <a:solidFill>
                <a:schemeClr val="accent1">
                  <a:lumMod val="50000"/>
                </a:schemeClr>
              </a:solidFill>
            </a:endParaRPr>
          </a:p>
        </p:txBody>
      </p:sp>
      <p:sp>
        <p:nvSpPr>
          <p:cNvPr id="34" name="Rectangle 33"/>
          <p:cNvSpPr/>
          <p:nvPr/>
        </p:nvSpPr>
        <p:spPr>
          <a:xfrm>
            <a:off x="266702" y="1301673"/>
            <a:ext cx="10127958" cy="4247317"/>
          </a:xfrm>
          <a:prstGeom prst="rect">
            <a:avLst/>
          </a:prstGeom>
        </p:spPr>
        <p:txBody>
          <a:bodyPr wrap="square">
            <a:spAutoFit/>
          </a:bodyPr>
          <a:lstStyle/>
          <a:p>
            <a:r>
              <a:rPr lang="en-US" dirty="0">
                <a:latin typeface="Arial" panose="020B0604020202020204" pitchFamily="34" charset="0"/>
                <a:cs typeface="Arial" panose="020B0604020202020204" pitchFamily="34" charset="0"/>
              </a:rPr>
              <a:t>A G20 initiative focused on accelerating international research and development (R&amp;D) targeting the most important knowledge gaps in coral conservation and restoration.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Launched during the Saudi Arabian G20 presidency, it is a not-for-profit foundation funded by voluntary contributions. Saudi Arabia’s contribution is $100M over 10 years– our target is $300M to invest in innovation for coral conservation.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CORDAP’s main activity is the funding, management, and execution of coordinated, collaborative, and targeted global R&amp;D programs for coral conservation and restoration.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CORDAP has an Initiative Governing Committee (IGC) composed of member countries and coral organizations and an international Scientific Advisory Committee (SAC).</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King Abdullah University of Science &amp; Technology (KAUST) resources, hosts, and supports all administration– 100% of all contributions go to the funded coral conservation projects.</a:t>
            </a:r>
          </a:p>
        </p:txBody>
      </p:sp>
      <p:pic>
        <p:nvPicPr>
          <p:cNvPr id="1026" name="Picture 2" descr="Kaust Logo PNG Vectors Free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4660" y="4819705"/>
            <a:ext cx="1463487" cy="7366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Arabad | G20 Summit logo created by 28-year-old Saudi design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88914" y="1695661"/>
            <a:ext cx="1074975" cy="8054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6"/>
          <a:stretch>
            <a:fillRect/>
          </a:stretch>
        </p:blipFill>
        <p:spPr>
          <a:xfrm>
            <a:off x="10646209" y="2731366"/>
            <a:ext cx="1051929" cy="880729"/>
          </a:xfrm>
          <a:prstGeom prst="rect">
            <a:avLst/>
          </a:prstGeom>
        </p:spPr>
      </p:pic>
      <p:pic>
        <p:nvPicPr>
          <p:cNvPr id="1028" name="Picture 4" descr="https://www.police.gov.fk/wp-content/uploads/2021/07/Advisory-committe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89789" y="3962001"/>
            <a:ext cx="1673226" cy="5789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8"/>
          <a:stretch>
            <a:fillRect/>
          </a:stretch>
        </p:blipFill>
        <p:spPr>
          <a:xfrm>
            <a:off x="10533889" y="882741"/>
            <a:ext cx="1164249" cy="662052"/>
          </a:xfrm>
          <a:prstGeom prst="rect">
            <a:avLst/>
          </a:prstGeom>
        </p:spPr>
      </p:pic>
    </p:spTree>
    <p:extLst>
      <p:ext uri="{BB962C8B-B14F-4D97-AF65-F5344CB8AC3E}">
        <p14:creationId xmlns:p14="http://schemas.microsoft.com/office/powerpoint/2010/main" val="2725082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490856" y="1710465"/>
            <a:ext cx="4749501" cy="1754326"/>
          </a:xfrm>
          <a:prstGeom prst="rect">
            <a:avLst/>
          </a:prstGeom>
          <a:noFill/>
        </p:spPr>
        <p:txBody>
          <a:bodyPr wrap="square" rtlCol="0">
            <a:spAutoFit/>
          </a:bodyPr>
          <a:lstStyle/>
          <a:p>
            <a:pPr algn="ctr"/>
            <a:r>
              <a:rPr lang="en-US" sz="3600"/>
              <a:t>THANK YOU</a:t>
            </a:r>
          </a:p>
          <a:p>
            <a:pPr algn="ctr"/>
            <a:endParaRPr lang="en-US" sz="3600"/>
          </a:p>
          <a:p>
            <a:pPr algn="ctr"/>
            <a:r>
              <a:rPr lang="en-US" sz="3600"/>
              <a:t>Questions Welcome</a:t>
            </a:r>
          </a:p>
        </p:txBody>
      </p:sp>
    </p:spTree>
    <p:extLst>
      <p:ext uri="{BB962C8B-B14F-4D97-AF65-F5344CB8AC3E}">
        <p14:creationId xmlns:p14="http://schemas.microsoft.com/office/powerpoint/2010/main" val="1863900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360227" y="2332871"/>
            <a:ext cx="5714615" cy="1200329"/>
          </a:xfrm>
          <a:prstGeom prst="rect">
            <a:avLst/>
          </a:prstGeom>
          <a:noFill/>
        </p:spPr>
        <p:txBody>
          <a:bodyPr wrap="square" rtlCol="0">
            <a:spAutoFit/>
          </a:bodyPr>
          <a:lstStyle/>
          <a:p>
            <a:pPr algn="ctr"/>
            <a:r>
              <a:rPr lang="en-US" sz="3600"/>
              <a:t>Back Up Slides/</a:t>
            </a:r>
          </a:p>
          <a:p>
            <a:pPr algn="ctr"/>
            <a:r>
              <a:rPr lang="en-US" sz="3600"/>
              <a:t>Additional Information</a:t>
            </a:r>
          </a:p>
        </p:txBody>
      </p:sp>
    </p:spTree>
    <p:extLst>
      <p:ext uri="{BB962C8B-B14F-4D97-AF65-F5344CB8AC3E}">
        <p14:creationId xmlns:p14="http://schemas.microsoft.com/office/powerpoint/2010/main" val="2210786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5" name="TextBox 4"/>
          <p:cNvSpPr txBox="1"/>
          <p:nvPr/>
        </p:nvSpPr>
        <p:spPr>
          <a:xfrm>
            <a:off x="471544" y="159971"/>
            <a:ext cx="4160113" cy="523220"/>
          </a:xfrm>
          <a:prstGeom prst="rect">
            <a:avLst/>
          </a:prstGeom>
          <a:noFill/>
        </p:spPr>
        <p:txBody>
          <a:bodyPr wrap="none" rtlCol="0">
            <a:spAutoFit/>
          </a:bodyPr>
          <a:lstStyle/>
          <a:p>
            <a:r>
              <a:rPr lang="en-US" sz="2800" b="1">
                <a:solidFill>
                  <a:schemeClr val="accent1">
                    <a:lumMod val="50000"/>
                  </a:schemeClr>
                </a:solidFill>
              </a:rPr>
              <a:t>Members and  Partners</a:t>
            </a:r>
          </a:p>
        </p:txBody>
      </p:sp>
      <p:pic>
        <p:nvPicPr>
          <p:cNvPr id="12" name="Picture 11"/>
          <p:cNvPicPr>
            <a:picLocks noChangeAspect="1"/>
          </p:cNvPicPr>
          <p:nvPr/>
        </p:nvPicPr>
        <p:blipFill>
          <a:blip r:embed="rId4"/>
          <a:stretch>
            <a:fillRect/>
          </a:stretch>
        </p:blipFill>
        <p:spPr>
          <a:xfrm>
            <a:off x="7579501" y="597881"/>
            <a:ext cx="2157889" cy="1008194"/>
          </a:xfrm>
          <a:prstGeom prst="rect">
            <a:avLst/>
          </a:prstGeom>
        </p:spPr>
      </p:pic>
      <p:sp>
        <p:nvSpPr>
          <p:cNvPr id="13" name="Rectangle 12"/>
          <p:cNvSpPr/>
          <p:nvPr/>
        </p:nvSpPr>
        <p:spPr>
          <a:xfrm>
            <a:off x="1216043" y="3967792"/>
            <a:ext cx="2562114" cy="2031325"/>
          </a:xfrm>
          <a:prstGeom prst="rect">
            <a:avLst/>
          </a:prstGeom>
        </p:spPr>
        <p:txBody>
          <a:bodyPr wrap="square">
            <a:spAutoFit/>
          </a:bodyPr>
          <a:lstStyle/>
          <a:p>
            <a:r>
              <a:rPr lang="en-US"/>
              <a:t>Argentina</a:t>
            </a:r>
          </a:p>
          <a:p>
            <a:r>
              <a:rPr lang="en-US"/>
              <a:t>Australia</a:t>
            </a:r>
          </a:p>
          <a:p>
            <a:r>
              <a:rPr lang="en-US"/>
              <a:t>Canada</a:t>
            </a:r>
          </a:p>
          <a:p>
            <a:r>
              <a:rPr lang="en-US"/>
              <a:t>European Union</a:t>
            </a:r>
          </a:p>
          <a:p>
            <a:r>
              <a:rPr lang="en-US"/>
              <a:t>France</a:t>
            </a:r>
          </a:p>
          <a:p>
            <a:r>
              <a:rPr lang="en-US"/>
              <a:t>Germany</a:t>
            </a:r>
          </a:p>
          <a:p>
            <a:r>
              <a:rPr lang="en-US"/>
              <a:t>India</a:t>
            </a:r>
          </a:p>
        </p:txBody>
      </p:sp>
      <p:pic>
        <p:nvPicPr>
          <p:cNvPr id="14" name="Picture 13"/>
          <p:cNvPicPr>
            <a:picLocks noChangeAspect="1"/>
          </p:cNvPicPr>
          <p:nvPr/>
        </p:nvPicPr>
        <p:blipFill>
          <a:blip r:embed="rId5"/>
          <a:stretch>
            <a:fillRect/>
          </a:stretch>
        </p:blipFill>
        <p:spPr>
          <a:xfrm>
            <a:off x="9995423" y="524771"/>
            <a:ext cx="1409700" cy="857250"/>
          </a:xfrm>
          <a:prstGeom prst="rect">
            <a:avLst/>
          </a:prstGeom>
        </p:spPr>
      </p:pic>
      <p:pic>
        <p:nvPicPr>
          <p:cNvPr id="15" name="Picture 14"/>
          <p:cNvPicPr>
            <a:picLocks noChangeAspect="1"/>
          </p:cNvPicPr>
          <p:nvPr/>
        </p:nvPicPr>
        <p:blipFill>
          <a:blip r:embed="rId6"/>
          <a:stretch>
            <a:fillRect/>
          </a:stretch>
        </p:blipFill>
        <p:spPr>
          <a:xfrm>
            <a:off x="7526543" y="1775741"/>
            <a:ext cx="1965394" cy="1053522"/>
          </a:xfrm>
          <a:prstGeom prst="rect">
            <a:avLst/>
          </a:prstGeom>
        </p:spPr>
      </p:pic>
      <p:pic>
        <p:nvPicPr>
          <p:cNvPr id="16" name="Picture 15"/>
          <p:cNvPicPr>
            <a:picLocks noChangeAspect="1"/>
          </p:cNvPicPr>
          <p:nvPr/>
        </p:nvPicPr>
        <p:blipFill>
          <a:blip r:embed="rId7"/>
          <a:stretch>
            <a:fillRect/>
          </a:stretch>
        </p:blipFill>
        <p:spPr>
          <a:xfrm>
            <a:off x="9776628" y="1775741"/>
            <a:ext cx="1685925" cy="1057275"/>
          </a:xfrm>
          <a:prstGeom prst="rect">
            <a:avLst/>
          </a:prstGeom>
        </p:spPr>
      </p:pic>
      <p:pic>
        <p:nvPicPr>
          <p:cNvPr id="17" name="Picture 16"/>
          <p:cNvPicPr>
            <a:picLocks noChangeAspect="1"/>
          </p:cNvPicPr>
          <p:nvPr/>
        </p:nvPicPr>
        <p:blipFill>
          <a:blip r:embed="rId8"/>
          <a:stretch>
            <a:fillRect/>
          </a:stretch>
        </p:blipFill>
        <p:spPr>
          <a:xfrm>
            <a:off x="7919253" y="2994383"/>
            <a:ext cx="1735983" cy="1050492"/>
          </a:xfrm>
          <a:prstGeom prst="rect">
            <a:avLst/>
          </a:prstGeom>
        </p:spPr>
      </p:pic>
      <p:pic>
        <p:nvPicPr>
          <p:cNvPr id="19" name="Picture 18"/>
          <p:cNvPicPr>
            <a:picLocks noChangeAspect="1"/>
          </p:cNvPicPr>
          <p:nvPr/>
        </p:nvPicPr>
        <p:blipFill>
          <a:blip r:embed="rId9"/>
          <a:stretch>
            <a:fillRect/>
          </a:stretch>
        </p:blipFill>
        <p:spPr>
          <a:xfrm>
            <a:off x="9900341" y="3108685"/>
            <a:ext cx="1713507" cy="895346"/>
          </a:xfrm>
          <a:prstGeom prst="rect">
            <a:avLst/>
          </a:prstGeom>
        </p:spPr>
      </p:pic>
      <p:pic>
        <p:nvPicPr>
          <p:cNvPr id="20" name="Picture 19"/>
          <p:cNvPicPr>
            <a:picLocks noChangeAspect="1"/>
          </p:cNvPicPr>
          <p:nvPr/>
        </p:nvPicPr>
        <p:blipFill>
          <a:blip r:embed="rId10"/>
          <a:stretch>
            <a:fillRect/>
          </a:stretch>
        </p:blipFill>
        <p:spPr>
          <a:xfrm>
            <a:off x="9737390" y="4247106"/>
            <a:ext cx="1925765" cy="1006650"/>
          </a:xfrm>
          <a:prstGeom prst="rect">
            <a:avLst/>
          </a:prstGeom>
        </p:spPr>
      </p:pic>
      <p:pic>
        <p:nvPicPr>
          <p:cNvPr id="21" name="Picture 20"/>
          <p:cNvPicPr>
            <a:picLocks noChangeAspect="1"/>
          </p:cNvPicPr>
          <p:nvPr/>
        </p:nvPicPr>
        <p:blipFill>
          <a:blip r:embed="rId11"/>
          <a:stretch>
            <a:fillRect/>
          </a:stretch>
        </p:blipFill>
        <p:spPr>
          <a:xfrm>
            <a:off x="8718467" y="5090058"/>
            <a:ext cx="2037846" cy="982962"/>
          </a:xfrm>
          <a:prstGeom prst="rect">
            <a:avLst/>
          </a:prstGeom>
        </p:spPr>
      </p:pic>
      <p:pic>
        <p:nvPicPr>
          <p:cNvPr id="22" name="Picture 21"/>
          <p:cNvPicPr>
            <a:picLocks noChangeAspect="1"/>
          </p:cNvPicPr>
          <p:nvPr/>
        </p:nvPicPr>
        <p:blipFill>
          <a:blip r:embed="rId12"/>
          <a:stretch>
            <a:fillRect/>
          </a:stretch>
        </p:blipFill>
        <p:spPr>
          <a:xfrm>
            <a:off x="8157759" y="4083156"/>
            <a:ext cx="1579631" cy="996213"/>
          </a:xfrm>
          <a:prstGeom prst="rect">
            <a:avLst/>
          </a:prstGeom>
        </p:spPr>
      </p:pic>
      <p:sp>
        <p:nvSpPr>
          <p:cNvPr id="23" name="Rectangle 22"/>
          <p:cNvSpPr/>
          <p:nvPr/>
        </p:nvSpPr>
        <p:spPr>
          <a:xfrm>
            <a:off x="4023262" y="3805762"/>
            <a:ext cx="4292399" cy="2308324"/>
          </a:xfrm>
          <a:prstGeom prst="rect">
            <a:avLst/>
          </a:prstGeom>
        </p:spPr>
        <p:txBody>
          <a:bodyPr wrap="square">
            <a:spAutoFit/>
          </a:bodyPr>
          <a:lstStyle/>
          <a:p>
            <a:r>
              <a:rPr lang="en-US"/>
              <a:t>Indonesia</a:t>
            </a:r>
          </a:p>
          <a:p>
            <a:r>
              <a:rPr lang="en-US"/>
              <a:t>Japan</a:t>
            </a:r>
          </a:p>
          <a:p>
            <a:r>
              <a:rPr lang="en-US"/>
              <a:t>Mexico</a:t>
            </a:r>
          </a:p>
          <a:p>
            <a:r>
              <a:rPr lang="en-US"/>
              <a:t>Saudi Arabia (Chair)</a:t>
            </a:r>
          </a:p>
          <a:p>
            <a:r>
              <a:rPr lang="en-US"/>
              <a:t>South Africa</a:t>
            </a:r>
          </a:p>
          <a:p>
            <a:r>
              <a:rPr lang="en-US"/>
              <a:t>Turkey</a:t>
            </a:r>
          </a:p>
          <a:p>
            <a:r>
              <a:rPr lang="en-US"/>
              <a:t>United Kingdom</a:t>
            </a:r>
          </a:p>
          <a:p>
            <a:r>
              <a:rPr lang="en-US"/>
              <a:t>United States of America (Vice Chair)</a:t>
            </a:r>
          </a:p>
        </p:txBody>
      </p:sp>
      <p:pic>
        <p:nvPicPr>
          <p:cNvPr id="24" name="Picture 23"/>
          <p:cNvPicPr>
            <a:picLocks noChangeAspect="1"/>
          </p:cNvPicPr>
          <p:nvPr/>
        </p:nvPicPr>
        <p:blipFill>
          <a:blip r:embed="rId13"/>
          <a:stretch>
            <a:fillRect/>
          </a:stretch>
        </p:blipFill>
        <p:spPr>
          <a:xfrm>
            <a:off x="891227" y="1567547"/>
            <a:ext cx="4453052" cy="2287879"/>
          </a:xfrm>
          <a:prstGeom prst="rect">
            <a:avLst/>
          </a:prstGeom>
        </p:spPr>
      </p:pic>
      <p:pic>
        <p:nvPicPr>
          <p:cNvPr id="18" name="Picture 2" descr="Arabad | G20 Summit logo created by 28-year-old Saudi design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1544" y="649699"/>
            <a:ext cx="1074975" cy="8054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ile:G20 2021 logo.svg - Wikimedia Common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49805" y="649699"/>
            <a:ext cx="690113" cy="7123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File:G20 Indonesia 2022.jpg - Wikimedia Common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11020" y="649699"/>
            <a:ext cx="733259" cy="73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58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4" name="TextBox 3">
            <a:extLst>
              <a:ext uri="{FF2B5EF4-FFF2-40B4-BE49-F238E27FC236}">
                <a16:creationId xmlns:a16="http://schemas.microsoft.com/office/drawing/2014/main" id="{EA78483B-898A-1CD9-9055-B11DA5AC8780}"/>
              </a:ext>
            </a:extLst>
          </p:cNvPr>
          <p:cNvSpPr txBox="1"/>
          <p:nvPr/>
        </p:nvSpPr>
        <p:spPr>
          <a:xfrm>
            <a:off x="1491160" y="339018"/>
            <a:ext cx="10153991" cy="5263557"/>
          </a:xfrm>
          <a:prstGeom prst="rect">
            <a:avLst/>
          </a:prstGeom>
          <a:noFill/>
        </p:spPr>
        <p:txBody>
          <a:bodyPr wrap="square">
            <a:spAutoFit/>
          </a:bodyPr>
          <a:lstStyle/>
          <a:p>
            <a:pPr>
              <a:lnSpc>
                <a:spcPct val="107000"/>
              </a:lnSpc>
              <a:spcAft>
                <a:spcPts val="800"/>
              </a:spcAft>
            </a:pPr>
            <a:r>
              <a:rPr lang="en-US" sz="2400" b="1">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rPr>
              <a:t>Resourcing the R&amp;D Programs</a:t>
            </a:r>
          </a:p>
          <a:p>
            <a:pPr>
              <a:lnSpc>
                <a:spcPct val="107000"/>
              </a:lnSpc>
              <a:spcAft>
                <a:spcPts val="800"/>
              </a:spcAft>
            </a:pPr>
            <a:endParaRPr lang="en-US" sz="1800" b="1">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Saudi Arabia has generously committed US$100M ( $10M/Year for 10 years) </a:t>
            </a:r>
            <a:r>
              <a:rPr lang="en-US">
                <a:latin typeface="Calibri" panose="020F0502020204030204" pitchFamily="34" charset="0"/>
                <a:ea typeface="Calibri" panose="020F0502020204030204" pitchFamily="34" charset="0"/>
                <a:cs typeface="Arial" panose="020B0604020202020204" pitchFamily="34" charset="0"/>
              </a:rPr>
              <a:t>as a founding contribution to the platform.</a:t>
            </a:r>
          </a:p>
          <a:p>
            <a:pPr marL="285750" indent="-285750">
              <a:lnSpc>
                <a:spcPct val="107000"/>
              </a:lnSpc>
              <a:spcAft>
                <a:spcPts val="800"/>
              </a:spcAft>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KAUST funds the administration of the Platform – all donated funds go to projects!</a:t>
            </a:r>
          </a:p>
          <a:p>
            <a:pPr marL="28575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Arial" panose="020B0604020202020204" pitchFamily="34" charset="0"/>
              </a:rPr>
              <a:t>With a target of US $300M, CORDAP aims to raise and deploy an additional US$200M for research, development and pilot implementation of scalable, affordable solutions to coral restoration and survival. </a:t>
            </a:r>
          </a:p>
          <a:p>
            <a:pPr marL="285750" indent="-285750">
              <a:lnSpc>
                <a:spcPct val="107000"/>
              </a:lnSpc>
              <a:spcAft>
                <a:spcPts val="800"/>
              </a:spcAft>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To do this, CORDAP will seek resourcing partnerships with</a:t>
            </a:r>
          </a:p>
          <a:p>
            <a:pPr marL="742950" lvl="1" indent="-285750">
              <a:lnSpc>
                <a:spcPct val="107000"/>
              </a:lnSpc>
              <a:spcAft>
                <a:spcPts val="800"/>
              </a:spcAft>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G20 and other states around the world to build on our founding commitment </a:t>
            </a:r>
          </a:p>
          <a:p>
            <a:pPr marL="742950" lvl="1" indent="-285750">
              <a:lnSpc>
                <a:spcPct val="107000"/>
              </a:lnSpc>
              <a:spcAft>
                <a:spcPts val="800"/>
              </a:spcAft>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Philanthropies, Foundations, Corporate and private funding sources</a:t>
            </a:r>
          </a:p>
          <a:p>
            <a:pPr>
              <a:lnSpc>
                <a:spcPct val="107000"/>
              </a:lnSpc>
              <a:spcAft>
                <a:spcPts val="800"/>
              </a:spcAft>
            </a:pPr>
            <a:endParaRPr lang="en-US">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b="1" i="1">
                <a:latin typeface="Calibri" panose="020F0502020204030204" pitchFamily="34" charset="0"/>
                <a:ea typeface="Calibri" panose="020F0502020204030204" pitchFamily="34" charset="0"/>
                <a:cs typeface="Arial" panose="020B0604020202020204" pitchFamily="34" charset="0"/>
              </a:rPr>
              <a:t>Coral research community can help significantly, </a:t>
            </a:r>
            <a:r>
              <a:rPr lang="en-US">
                <a:latin typeface="Calibri" panose="020F0502020204030204" pitchFamily="34" charset="0"/>
                <a:ea typeface="Calibri" panose="020F0502020204030204" pitchFamily="34" charset="0"/>
                <a:cs typeface="Arial" panose="020B0604020202020204" pitchFamily="34" charset="0"/>
              </a:rPr>
              <a:t>using networks and contacts in ministries, organizations- more funding translates to more funding programs, more projects, bigger and quicker impact!</a:t>
            </a:r>
          </a:p>
        </p:txBody>
      </p:sp>
      <p:pic>
        <p:nvPicPr>
          <p:cNvPr id="5" name="Picture 8" descr="Donors Icon 66584">
            <a:extLst>
              <a:ext uri="{FF2B5EF4-FFF2-40B4-BE49-F238E27FC236}">
                <a16:creationId xmlns:a16="http://schemas.microsoft.com/office/drawing/2014/main" id="{D45B498A-0621-416D-9BFD-48E3650CC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43" y="258034"/>
            <a:ext cx="1570766" cy="157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740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Rectangle 1"/>
          <p:cNvSpPr/>
          <p:nvPr/>
        </p:nvSpPr>
        <p:spPr>
          <a:xfrm>
            <a:off x="0" y="182372"/>
            <a:ext cx="12192000" cy="461665"/>
          </a:xfrm>
          <a:prstGeom prst="rect">
            <a:avLst/>
          </a:prstGeom>
        </p:spPr>
        <p:txBody>
          <a:bodyPr wrap="square">
            <a:spAutoFit/>
          </a:bodyPr>
          <a:lstStyle/>
          <a:p>
            <a:pPr algn="ctr"/>
            <a:r>
              <a:rPr lang="en-US" sz="2400" b="1" dirty="0">
                <a:solidFill>
                  <a:schemeClr val="accent1">
                    <a:lumMod val="50000"/>
                  </a:schemeClr>
                </a:solidFill>
              </a:rPr>
              <a:t>CORDAP Scoping Studies– Technology Road Maps </a:t>
            </a:r>
            <a:r>
              <a:rPr lang="en-US" sz="1900" b="1" dirty="0">
                <a:solidFill>
                  <a:schemeClr val="accent1">
                    <a:lumMod val="50000"/>
                  </a:schemeClr>
                </a:solidFill>
              </a:rPr>
              <a:t>- </a:t>
            </a:r>
            <a:r>
              <a:rPr lang="en-US" sz="1900" b="1" dirty="0">
                <a:solidFill>
                  <a:schemeClr val="accent1">
                    <a:lumMod val="50000"/>
                  </a:schemeClr>
                </a:solidFill>
                <a:hlinkClick r:id="rId4"/>
              </a:rPr>
              <a:t>https://cordap.org/studies-roadmaps/</a:t>
            </a:r>
            <a:r>
              <a:rPr lang="en-US" sz="1900" b="1" dirty="0">
                <a:solidFill>
                  <a:schemeClr val="accent1">
                    <a:lumMod val="50000"/>
                  </a:schemeClr>
                </a:solidFill>
              </a:rPr>
              <a:t>  </a:t>
            </a:r>
          </a:p>
        </p:txBody>
      </p:sp>
      <p:sp>
        <p:nvSpPr>
          <p:cNvPr id="3" name="TextBox 2"/>
          <p:cNvSpPr txBox="1"/>
          <p:nvPr/>
        </p:nvSpPr>
        <p:spPr>
          <a:xfrm>
            <a:off x="47146" y="2564471"/>
            <a:ext cx="2711538" cy="892552"/>
          </a:xfrm>
          <a:prstGeom prst="rect">
            <a:avLst/>
          </a:prstGeom>
          <a:noFill/>
        </p:spPr>
        <p:txBody>
          <a:bodyPr wrap="square" rtlCol="0">
            <a:spAutoFit/>
          </a:bodyPr>
          <a:lstStyle/>
          <a:p>
            <a:pPr lvl="0"/>
            <a:r>
              <a:rPr lang="en-US" sz="1400" b="1" dirty="0">
                <a:solidFill>
                  <a:srgbClr val="000000"/>
                </a:solidFill>
                <a:latin typeface="Arial" panose="020B0604020202020204" pitchFamily="34" charset="0"/>
                <a:cs typeface="Arial" panose="020B0604020202020204" pitchFamily="34" charset="0"/>
              </a:rPr>
              <a:t>Natural Adaptation and Assisted Evolution of Corals </a:t>
            </a:r>
          </a:p>
          <a:p>
            <a:r>
              <a:rPr lang="en-US" sz="1200" dirty="0">
                <a:latin typeface="Arial" panose="020B0604020202020204" pitchFamily="34" charset="0"/>
                <a:cs typeface="Arial" panose="020B0604020202020204" pitchFamily="34" charset="0"/>
              </a:rPr>
              <a:t>Workshop hosted at KAUST, Saudi Arabia with AIMS, 24-27</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Jan 2023</a:t>
            </a:r>
          </a:p>
        </p:txBody>
      </p:sp>
      <p:sp>
        <p:nvSpPr>
          <p:cNvPr id="8" name="Rectangle 7"/>
          <p:cNvSpPr/>
          <p:nvPr/>
        </p:nvSpPr>
        <p:spPr>
          <a:xfrm>
            <a:off x="2758684" y="2564471"/>
            <a:ext cx="3081250" cy="1015663"/>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Coral Aquaculture (Innovative Technologies for Reef Restoration)</a:t>
            </a:r>
          </a:p>
          <a:p>
            <a:r>
              <a:rPr lang="en-US" sz="1200" dirty="0">
                <a:latin typeface="Arial" panose="020B0604020202020204" pitchFamily="34" charset="0"/>
                <a:cs typeface="Arial" panose="020B0604020202020204" pitchFamily="34" charset="0"/>
              </a:rPr>
              <a:t>Workshop hosted by CORDAP and KAUST </a:t>
            </a:r>
            <a:r>
              <a:rPr lang="en-US" sz="1200" dirty="0" err="1">
                <a:latin typeface="Arial" panose="020B0604020202020204" pitchFamily="34" charset="0"/>
                <a:cs typeface="Arial" panose="020B0604020202020204" pitchFamily="34" charset="0"/>
              </a:rPr>
              <a:t>Reefscape</a:t>
            </a:r>
            <a:r>
              <a:rPr lang="en-US" sz="1200" dirty="0">
                <a:latin typeface="Arial" panose="020B0604020202020204" pitchFamily="34" charset="0"/>
                <a:cs typeface="Arial" panose="020B0604020202020204" pitchFamily="34" charset="0"/>
              </a:rPr>
              <a:t> Restoration Initiative at KAUST, Saudi Arabia, 2023</a:t>
            </a:r>
          </a:p>
        </p:txBody>
      </p:sp>
      <p:sp>
        <p:nvSpPr>
          <p:cNvPr id="9" name="Rectangle 8"/>
          <p:cNvSpPr/>
          <p:nvPr/>
        </p:nvSpPr>
        <p:spPr>
          <a:xfrm>
            <a:off x="9038078" y="2520097"/>
            <a:ext cx="2737018" cy="1077218"/>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Cold Water Corals - Conservation and Restoration</a:t>
            </a:r>
          </a:p>
          <a:p>
            <a:r>
              <a:rPr lang="en-US" sz="1200" dirty="0">
                <a:latin typeface="Arial" panose="020B0604020202020204" pitchFamily="34" charset="0"/>
                <a:cs typeface="Arial" panose="020B0604020202020204" pitchFamily="34" charset="0"/>
              </a:rPr>
              <a:t>Workshop held in Oslo, Norway hosted by </a:t>
            </a:r>
            <a:r>
              <a:rPr lang="en-US" sz="1200" dirty="0" err="1">
                <a:latin typeface="Arial" panose="020B0604020202020204" pitchFamily="34" charset="0"/>
                <a:cs typeface="Arial" panose="020B0604020202020204" pitchFamily="34" charset="0"/>
              </a:rPr>
              <a:t>RevOcean</a:t>
            </a:r>
            <a:r>
              <a:rPr lang="en-US" sz="1200" dirty="0">
                <a:latin typeface="Arial" panose="020B0604020202020204" pitchFamily="34" charset="0"/>
                <a:cs typeface="Arial" panose="020B0604020202020204" pitchFamily="34" charset="0"/>
              </a:rPr>
              <a:t>, May 10-12th 2023</a:t>
            </a:r>
          </a:p>
        </p:txBody>
      </p:sp>
      <p:sp>
        <p:nvSpPr>
          <p:cNvPr id="6" name="TextBox 5">
            <a:extLst>
              <a:ext uri="{FF2B5EF4-FFF2-40B4-BE49-F238E27FC236}">
                <a16:creationId xmlns:a16="http://schemas.microsoft.com/office/drawing/2014/main" id="{A578E4D5-090C-00C3-20DD-16C58F987000}"/>
              </a:ext>
            </a:extLst>
          </p:cNvPr>
          <p:cNvSpPr txBox="1"/>
          <p:nvPr/>
        </p:nvSpPr>
        <p:spPr>
          <a:xfrm>
            <a:off x="5789243" y="2478002"/>
            <a:ext cx="2464258" cy="1015663"/>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Managing Ecological Risks of Coral Reef Interventions</a:t>
            </a:r>
          </a:p>
          <a:p>
            <a:r>
              <a:rPr lang="en-US" sz="1200" dirty="0">
                <a:latin typeface="Arial" panose="020B0604020202020204" pitchFamily="34" charset="0"/>
                <a:cs typeface="Arial" panose="020B0604020202020204" pitchFamily="34" charset="0"/>
              </a:rPr>
              <a:t>Workshop hosted by AIMS and held in Brisbane, Australia from 22nd to 25</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of January 2024.</a:t>
            </a:r>
          </a:p>
        </p:txBody>
      </p:sp>
      <p:pic>
        <p:nvPicPr>
          <p:cNvPr id="12" name="Picture 11">
            <a:extLst>
              <a:ext uri="{FF2B5EF4-FFF2-40B4-BE49-F238E27FC236}">
                <a16:creationId xmlns:a16="http://schemas.microsoft.com/office/drawing/2014/main" id="{F50915C3-E9B1-B7E0-0DC0-42615490F4B6}"/>
              </a:ext>
            </a:extLst>
          </p:cNvPr>
          <p:cNvPicPr>
            <a:picLocks noChangeAspect="1"/>
          </p:cNvPicPr>
          <p:nvPr/>
        </p:nvPicPr>
        <p:blipFill>
          <a:blip r:embed="rId5"/>
          <a:stretch>
            <a:fillRect/>
          </a:stretch>
        </p:blipFill>
        <p:spPr>
          <a:xfrm>
            <a:off x="184744" y="3531282"/>
            <a:ext cx="2230535" cy="3196704"/>
          </a:xfrm>
          <a:prstGeom prst="rect">
            <a:avLst/>
          </a:prstGeom>
        </p:spPr>
      </p:pic>
      <p:sp>
        <p:nvSpPr>
          <p:cNvPr id="14" name="TextBox 13">
            <a:extLst>
              <a:ext uri="{FF2B5EF4-FFF2-40B4-BE49-F238E27FC236}">
                <a16:creationId xmlns:a16="http://schemas.microsoft.com/office/drawing/2014/main" id="{E7BF7C71-30E8-4B27-151E-F4C305C3B757}"/>
              </a:ext>
            </a:extLst>
          </p:cNvPr>
          <p:cNvSpPr txBox="1"/>
          <p:nvPr/>
        </p:nvSpPr>
        <p:spPr>
          <a:xfrm>
            <a:off x="184744" y="734897"/>
            <a:ext cx="11733890" cy="1107996"/>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CORDAP Scoping Studies are short-term (&lt; 6 months) activities, centered around a workshop, that bring together world experts in relevant topics, with the outputs being:</a:t>
            </a:r>
          </a:p>
          <a:p>
            <a:endParaRPr lang="en-US" sz="1200" dirty="0"/>
          </a:p>
          <a:p>
            <a:pPr marL="171450" indent="-171450">
              <a:buFont typeface="Arial" panose="020B0604020202020204" pitchFamily="34" charset="0"/>
              <a:buChar char="•"/>
            </a:pPr>
            <a:r>
              <a:rPr lang="en-US" sz="1400" b="1" dirty="0">
                <a:latin typeface="Arial" panose="020B0604020202020204" pitchFamily="34" charset="0"/>
                <a:cs typeface="Arial" panose="020B0604020202020204" pitchFamily="34" charset="0"/>
              </a:rPr>
              <a:t>Summary of current knowledge</a:t>
            </a:r>
          </a:p>
          <a:p>
            <a:pPr marL="171450" indent="-171450">
              <a:buFont typeface="Arial" panose="020B0604020202020204" pitchFamily="34" charset="0"/>
              <a:buChar char="•"/>
            </a:pPr>
            <a:r>
              <a:rPr lang="en-US" sz="1400" b="1" dirty="0">
                <a:latin typeface="Arial" panose="020B0604020202020204" pitchFamily="34" charset="0"/>
                <a:cs typeface="Arial" panose="020B0604020202020204" pitchFamily="34" charset="0"/>
              </a:rPr>
              <a:t>Recommended priorities and options for funding and investment</a:t>
            </a:r>
          </a:p>
          <a:p>
            <a:pPr marL="171450" indent="-171450">
              <a:buFont typeface="Arial" panose="020B0604020202020204" pitchFamily="34" charset="0"/>
              <a:buChar char="•"/>
            </a:pPr>
            <a:r>
              <a:rPr lang="en-US" sz="1400" b="1" dirty="0">
                <a:latin typeface="Arial" panose="020B0604020202020204" pitchFamily="34" charset="0"/>
                <a:cs typeface="Arial" panose="020B0604020202020204" pitchFamily="34" charset="0"/>
              </a:rPr>
              <a:t>Technology Roadmaps to help align and guide global R&amp;D efforts in the area</a:t>
            </a:r>
          </a:p>
        </p:txBody>
      </p:sp>
      <p:sp>
        <p:nvSpPr>
          <p:cNvPr id="13" name="TextBox 12">
            <a:extLst>
              <a:ext uri="{FF2B5EF4-FFF2-40B4-BE49-F238E27FC236}">
                <a16:creationId xmlns:a16="http://schemas.microsoft.com/office/drawing/2014/main" id="{046514FF-6681-6F49-31C3-2C24306415EF}"/>
              </a:ext>
            </a:extLst>
          </p:cNvPr>
          <p:cNvSpPr txBox="1"/>
          <p:nvPr/>
        </p:nvSpPr>
        <p:spPr>
          <a:xfrm>
            <a:off x="7399400" y="1314506"/>
            <a:ext cx="4519234" cy="830997"/>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Coral R&amp;D Capacity Development</a:t>
            </a:r>
          </a:p>
          <a:p>
            <a:r>
              <a:rPr lang="en-US" sz="1200" dirty="0">
                <a:latin typeface="Arial" panose="020B0604020202020204" pitchFamily="34" charset="0"/>
                <a:cs typeface="Arial" panose="020B0604020202020204" pitchFamily="34" charset="0"/>
              </a:rPr>
              <a:t>Helping to build the research, development, and technical capacity of developing nations.</a:t>
            </a:r>
          </a:p>
          <a:p>
            <a:r>
              <a:rPr lang="en-US" sz="1200" dirty="0">
                <a:latin typeface="Arial" panose="020B0604020202020204" pitchFamily="34" charset="0"/>
                <a:cs typeface="Arial" panose="020B0604020202020204" pitchFamily="34" charset="0"/>
              </a:rPr>
              <a:t>Workshop was held in Mombasa, Kenya, March 12-14th 2024.</a:t>
            </a:r>
          </a:p>
        </p:txBody>
      </p:sp>
      <p:pic>
        <p:nvPicPr>
          <p:cNvPr id="15" name="Picture 14">
            <a:extLst>
              <a:ext uri="{FF2B5EF4-FFF2-40B4-BE49-F238E27FC236}">
                <a16:creationId xmlns:a16="http://schemas.microsoft.com/office/drawing/2014/main" id="{CA7AB7E2-8DD2-243E-26F3-BBC6113DC21B}"/>
              </a:ext>
            </a:extLst>
          </p:cNvPr>
          <p:cNvPicPr>
            <a:picLocks noChangeAspect="1"/>
          </p:cNvPicPr>
          <p:nvPr/>
        </p:nvPicPr>
        <p:blipFill>
          <a:blip r:embed="rId6"/>
          <a:stretch>
            <a:fillRect/>
          </a:stretch>
        </p:blipFill>
        <p:spPr>
          <a:xfrm>
            <a:off x="2991670" y="3602458"/>
            <a:ext cx="2230324" cy="3202578"/>
          </a:xfrm>
          <a:prstGeom prst="rect">
            <a:avLst/>
          </a:prstGeom>
        </p:spPr>
      </p:pic>
      <p:pic>
        <p:nvPicPr>
          <p:cNvPr id="17" name="Picture 16">
            <a:extLst>
              <a:ext uri="{FF2B5EF4-FFF2-40B4-BE49-F238E27FC236}">
                <a16:creationId xmlns:a16="http://schemas.microsoft.com/office/drawing/2014/main" id="{AEF365CD-C691-0C8D-1C9C-21B26C18DCF1}"/>
              </a:ext>
            </a:extLst>
          </p:cNvPr>
          <p:cNvPicPr>
            <a:picLocks noChangeAspect="1"/>
          </p:cNvPicPr>
          <p:nvPr/>
        </p:nvPicPr>
        <p:blipFill>
          <a:blip r:embed="rId7"/>
          <a:stretch>
            <a:fillRect/>
          </a:stretch>
        </p:blipFill>
        <p:spPr>
          <a:xfrm>
            <a:off x="5839934" y="3537156"/>
            <a:ext cx="2278390" cy="3259630"/>
          </a:xfrm>
          <a:prstGeom prst="rect">
            <a:avLst/>
          </a:prstGeom>
        </p:spPr>
      </p:pic>
      <p:pic>
        <p:nvPicPr>
          <p:cNvPr id="19" name="Picture 18">
            <a:extLst>
              <a:ext uri="{FF2B5EF4-FFF2-40B4-BE49-F238E27FC236}">
                <a16:creationId xmlns:a16="http://schemas.microsoft.com/office/drawing/2014/main" id="{78195E74-54C3-48D3-D084-C58FF684AA06}"/>
              </a:ext>
            </a:extLst>
          </p:cNvPr>
          <p:cNvPicPr>
            <a:picLocks noChangeAspect="1"/>
          </p:cNvPicPr>
          <p:nvPr/>
        </p:nvPicPr>
        <p:blipFill>
          <a:blip r:embed="rId8"/>
          <a:stretch>
            <a:fillRect/>
          </a:stretch>
        </p:blipFill>
        <p:spPr>
          <a:xfrm>
            <a:off x="9179276" y="3586737"/>
            <a:ext cx="2162662" cy="3147123"/>
          </a:xfrm>
          <a:prstGeom prst="rect">
            <a:avLst/>
          </a:prstGeom>
        </p:spPr>
      </p:pic>
    </p:spTree>
    <p:extLst>
      <p:ext uri="{BB962C8B-B14F-4D97-AF65-F5344CB8AC3E}">
        <p14:creationId xmlns:p14="http://schemas.microsoft.com/office/powerpoint/2010/main" val="951636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grpSp>
        <p:nvGrpSpPr>
          <p:cNvPr id="32" name="Group 31"/>
          <p:cNvGrpSpPr/>
          <p:nvPr/>
        </p:nvGrpSpPr>
        <p:grpSpPr>
          <a:xfrm>
            <a:off x="290434" y="968972"/>
            <a:ext cx="11455773" cy="3985319"/>
            <a:chOff x="-520358" y="1675613"/>
            <a:chExt cx="12530593" cy="4654988"/>
          </a:xfrm>
        </p:grpSpPr>
        <p:sp>
          <p:nvSpPr>
            <p:cNvPr id="3" name="Rectangle: Rounded Corners 122">
              <a:extLst>
                <a:ext uri="{FF2B5EF4-FFF2-40B4-BE49-F238E27FC236}">
                  <a16:creationId xmlns:a16="http://schemas.microsoft.com/office/drawing/2014/main" id="{7B1D258D-68C2-4384-9AD5-0605DC6B5DA0}"/>
                </a:ext>
              </a:extLst>
            </p:cNvPr>
            <p:cNvSpPr/>
            <p:nvPr/>
          </p:nvSpPr>
          <p:spPr>
            <a:xfrm flipH="1">
              <a:off x="-290467" y="1675613"/>
              <a:ext cx="4424180" cy="981374"/>
            </a:xfrm>
            <a:prstGeom prst="roundRect">
              <a:avLst>
                <a:gd name="adj" fmla="val 10961"/>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r>
                <a:rPr lang="en-US" sz="1600" b="1" kern="0" dirty="0">
                  <a:solidFill>
                    <a:srgbClr val="145431"/>
                  </a:solidFill>
                  <a:latin typeface="Arial" panose="020B0604020202020204" pitchFamily="34" charset="0"/>
                  <a:cs typeface="Arial" panose="020B0604020202020204" pitchFamily="34" charset="0"/>
                </a:rPr>
                <a:t>Fund and deliver the best novel scientific and technological solutions to conserve and restore corals and reefs</a:t>
              </a:r>
              <a:endParaRPr lang="en-US" sz="1600" kern="0" dirty="0">
                <a:solidFill>
                  <a:srgbClr val="145431"/>
                </a:solidFill>
                <a:latin typeface="Arial" panose="020B0604020202020204" pitchFamily="34" charset="0"/>
                <a:cs typeface="Arial" panose="020B0604020202020204" pitchFamily="34" charset="0"/>
              </a:endParaRPr>
            </a:p>
          </p:txBody>
        </p:sp>
        <p:pic>
          <p:nvPicPr>
            <p:cNvPr id="4" name="Content Placeholder 4">
              <a:extLst>
                <a:ext uri="{FF2B5EF4-FFF2-40B4-BE49-F238E27FC236}">
                  <a16:creationId xmlns:a16="http://schemas.microsoft.com/office/drawing/2014/main" id="{A1C459AB-BC0C-D64E-9A7A-055761B02B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9409" y="2804740"/>
              <a:ext cx="1913742" cy="1913742"/>
            </a:xfrm>
            <a:prstGeom prst="rect">
              <a:avLst/>
            </a:prstGeom>
          </p:spPr>
        </p:pic>
        <p:sp>
          <p:nvSpPr>
            <p:cNvPr id="5" name="Rectangle: Rounded Corners 90">
              <a:extLst>
                <a:ext uri="{FF2B5EF4-FFF2-40B4-BE49-F238E27FC236}">
                  <a16:creationId xmlns:a16="http://schemas.microsoft.com/office/drawing/2014/main" id="{B7C229B0-B7F6-42E8-BEED-807DF0656240}"/>
                </a:ext>
              </a:extLst>
            </p:cNvPr>
            <p:cNvSpPr/>
            <p:nvPr/>
          </p:nvSpPr>
          <p:spPr>
            <a:xfrm flipH="1">
              <a:off x="7467952" y="1677190"/>
              <a:ext cx="4033584" cy="758937"/>
            </a:xfrm>
            <a:prstGeom prst="roundRect">
              <a:avLst>
                <a:gd name="adj" fmla="val 10961"/>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lvl="0">
                <a:defRPr/>
              </a:pPr>
              <a:r>
                <a:rPr lang="en-US" sz="1600" b="1" kern="0" dirty="0">
                  <a:solidFill>
                    <a:srgbClr val="145431"/>
                  </a:solidFill>
                  <a:latin typeface="Arial" panose="020B0604020202020204" pitchFamily="34" charset="0"/>
                  <a:cs typeface="Arial" panose="020B0604020202020204" pitchFamily="34" charset="0"/>
                </a:rPr>
                <a:t>Connect existing national, regional, and international R&amp;D programs</a:t>
              </a:r>
            </a:p>
          </p:txBody>
        </p:sp>
        <p:sp>
          <p:nvSpPr>
            <p:cNvPr id="6" name="Rectangle: Rounded Corners 92">
              <a:extLst>
                <a:ext uri="{FF2B5EF4-FFF2-40B4-BE49-F238E27FC236}">
                  <a16:creationId xmlns:a16="http://schemas.microsoft.com/office/drawing/2014/main" id="{2B7678E9-A788-4EE4-A9C6-49216641CF8B}"/>
                </a:ext>
              </a:extLst>
            </p:cNvPr>
            <p:cNvSpPr/>
            <p:nvPr/>
          </p:nvSpPr>
          <p:spPr>
            <a:xfrm flipH="1">
              <a:off x="7487846" y="5201201"/>
              <a:ext cx="3782048" cy="923553"/>
            </a:xfrm>
            <a:prstGeom prst="roundRect">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spcAft>
                  <a:spcPts val="450"/>
                </a:spcAft>
                <a:defRPr/>
              </a:pPr>
              <a:r>
                <a:rPr lang="en-US" sz="1600" b="1" kern="0" noProof="1">
                  <a:solidFill>
                    <a:srgbClr val="145431"/>
                  </a:solidFill>
                  <a:latin typeface="Arial" panose="020B0604020202020204" pitchFamily="34" charset="0"/>
                  <a:cs typeface="Arial" panose="020B0604020202020204" pitchFamily="34" charset="0"/>
                </a:rPr>
                <a:t>Engage the R&amp;D capacity of the private sector with the goals</a:t>
              </a:r>
            </a:p>
          </p:txBody>
        </p:sp>
        <p:sp>
          <p:nvSpPr>
            <p:cNvPr id="7" name="Rectangle: Rounded Corners 99">
              <a:extLst>
                <a:ext uri="{FF2B5EF4-FFF2-40B4-BE49-F238E27FC236}">
                  <a16:creationId xmlns:a16="http://schemas.microsoft.com/office/drawing/2014/main" id="{5C7DA1BF-4651-465E-9314-92E166755DA4}"/>
                </a:ext>
              </a:extLst>
            </p:cNvPr>
            <p:cNvSpPr/>
            <p:nvPr/>
          </p:nvSpPr>
          <p:spPr>
            <a:xfrm flipH="1">
              <a:off x="185411" y="5382303"/>
              <a:ext cx="5280250" cy="948298"/>
            </a:xfrm>
            <a:prstGeom prst="roundRect">
              <a:avLst>
                <a:gd name="adj" fmla="val 4830"/>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spcAft>
                  <a:spcPts val="450"/>
                </a:spcAft>
                <a:defRPr/>
              </a:pPr>
              <a:r>
                <a:rPr lang="en-US" sz="1600" b="1" kern="0" noProof="1">
                  <a:solidFill>
                    <a:srgbClr val="145431"/>
                  </a:solidFill>
                  <a:latin typeface="Arial" panose="020B0604020202020204" pitchFamily="34" charset="0"/>
                  <a:cs typeface="Arial" panose="020B0604020202020204" pitchFamily="34" charset="0"/>
                </a:rPr>
                <a:t>Provide advanced R&amp;D training to scientists from developing and least developed countries</a:t>
              </a:r>
            </a:p>
          </p:txBody>
        </p:sp>
        <p:grpSp>
          <p:nvGrpSpPr>
            <p:cNvPr id="8" name="Group 7">
              <a:extLst>
                <a:ext uri="{FF2B5EF4-FFF2-40B4-BE49-F238E27FC236}">
                  <a16:creationId xmlns:a16="http://schemas.microsoft.com/office/drawing/2014/main" id="{C229839C-951F-422D-AC85-E3A49F27CC31}"/>
                </a:ext>
              </a:extLst>
            </p:cNvPr>
            <p:cNvGrpSpPr>
              <a:grpSpLocks noChangeAspect="1"/>
            </p:cNvGrpSpPr>
            <p:nvPr/>
          </p:nvGrpSpPr>
          <p:grpSpPr>
            <a:xfrm>
              <a:off x="4458144" y="2297262"/>
              <a:ext cx="2828862" cy="2836671"/>
              <a:chOff x="4162475" y="2431619"/>
              <a:chExt cx="3032923" cy="3041297"/>
            </a:xfrm>
          </p:grpSpPr>
          <p:sp>
            <p:nvSpPr>
              <p:cNvPr id="9" name="Freeform 2659">
                <a:extLst>
                  <a:ext uri="{FF2B5EF4-FFF2-40B4-BE49-F238E27FC236}">
                    <a16:creationId xmlns:a16="http://schemas.microsoft.com/office/drawing/2014/main" id="{F6D151E2-D205-4524-982C-B14FC8088E09}"/>
                  </a:ext>
                </a:extLst>
              </p:cNvPr>
              <p:cNvSpPr>
                <a:spLocks/>
              </p:cNvSpPr>
              <p:nvPr/>
            </p:nvSpPr>
            <p:spPr bwMode="auto">
              <a:xfrm flipH="1">
                <a:off x="4162475" y="3271464"/>
                <a:ext cx="1110491" cy="1520649"/>
              </a:xfrm>
              <a:custGeom>
                <a:avLst/>
                <a:gdLst>
                  <a:gd name="T0" fmla="*/ 1192 w 1593"/>
                  <a:gd name="T1" fmla="*/ 0 h 2183"/>
                  <a:gd name="T2" fmla="*/ 1207 w 1593"/>
                  <a:gd name="T3" fmla="*/ 12 h 2183"/>
                  <a:gd name="T4" fmla="*/ 1304 w 1593"/>
                  <a:gd name="T5" fmla="*/ 112 h 2183"/>
                  <a:gd name="T6" fmla="*/ 1386 w 1593"/>
                  <a:gd name="T7" fmla="*/ 217 h 2183"/>
                  <a:gd name="T8" fmla="*/ 1448 w 1593"/>
                  <a:gd name="T9" fmla="*/ 318 h 2183"/>
                  <a:gd name="T10" fmla="*/ 1487 w 1593"/>
                  <a:gd name="T11" fmla="*/ 394 h 2183"/>
                  <a:gd name="T12" fmla="*/ 1523 w 1593"/>
                  <a:gd name="T13" fmla="*/ 479 h 2183"/>
                  <a:gd name="T14" fmla="*/ 1553 w 1593"/>
                  <a:gd name="T15" fmla="*/ 569 h 2183"/>
                  <a:gd name="T16" fmla="*/ 1575 w 1593"/>
                  <a:gd name="T17" fmla="*/ 668 h 2183"/>
                  <a:gd name="T18" fmla="*/ 1589 w 1593"/>
                  <a:gd name="T19" fmla="*/ 774 h 2183"/>
                  <a:gd name="T20" fmla="*/ 1593 w 1593"/>
                  <a:gd name="T21" fmla="*/ 887 h 2183"/>
                  <a:gd name="T22" fmla="*/ 1584 w 1593"/>
                  <a:gd name="T23" fmla="*/ 1005 h 2183"/>
                  <a:gd name="T24" fmla="*/ 1575 w 1593"/>
                  <a:gd name="T25" fmla="*/ 1068 h 2183"/>
                  <a:gd name="T26" fmla="*/ 1567 w 1593"/>
                  <a:gd name="T27" fmla="*/ 1106 h 2183"/>
                  <a:gd name="T28" fmla="*/ 1547 w 1593"/>
                  <a:gd name="T29" fmla="*/ 1180 h 2183"/>
                  <a:gd name="T30" fmla="*/ 1520 w 1593"/>
                  <a:gd name="T31" fmla="*/ 1250 h 2183"/>
                  <a:gd name="T32" fmla="*/ 1486 w 1593"/>
                  <a:gd name="T33" fmla="*/ 1317 h 2183"/>
                  <a:gd name="T34" fmla="*/ 1425 w 1593"/>
                  <a:gd name="T35" fmla="*/ 1414 h 2183"/>
                  <a:gd name="T36" fmla="*/ 1325 w 1593"/>
                  <a:gd name="T37" fmla="*/ 1532 h 2183"/>
                  <a:gd name="T38" fmla="*/ 1210 w 1593"/>
                  <a:gd name="T39" fmla="*/ 1640 h 2183"/>
                  <a:gd name="T40" fmla="*/ 1081 w 1593"/>
                  <a:gd name="T41" fmla="*/ 1736 h 2183"/>
                  <a:gd name="T42" fmla="*/ 945 w 1593"/>
                  <a:gd name="T43" fmla="*/ 1823 h 2183"/>
                  <a:gd name="T44" fmla="*/ 804 w 1593"/>
                  <a:gd name="T45" fmla="*/ 1898 h 2183"/>
                  <a:gd name="T46" fmla="*/ 664 w 1593"/>
                  <a:gd name="T47" fmla="*/ 1964 h 2183"/>
                  <a:gd name="T48" fmla="*/ 527 w 1593"/>
                  <a:gd name="T49" fmla="*/ 2021 h 2183"/>
                  <a:gd name="T50" fmla="*/ 335 w 1593"/>
                  <a:gd name="T51" fmla="*/ 2090 h 2183"/>
                  <a:gd name="T52" fmla="*/ 46 w 1593"/>
                  <a:gd name="T53" fmla="*/ 2174 h 2183"/>
                  <a:gd name="T54" fmla="*/ 0 w 1593"/>
                  <a:gd name="T55" fmla="*/ 2183 h 2183"/>
                  <a:gd name="T56" fmla="*/ 22 w 1593"/>
                  <a:gd name="T57" fmla="*/ 2165 h 2183"/>
                  <a:gd name="T58" fmla="*/ 230 w 1593"/>
                  <a:gd name="T59" fmla="*/ 1974 h 2183"/>
                  <a:gd name="T60" fmla="*/ 455 w 1593"/>
                  <a:gd name="T61" fmla="*/ 1741 h 2183"/>
                  <a:gd name="T62" fmla="*/ 614 w 1593"/>
                  <a:gd name="T63" fmla="*/ 1561 h 2183"/>
                  <a:gd name="T64" fmla="*/ 761 w 1593"/>
                  <a:gd name="T65" fmla="*/ 1369 h 2183"/>
                  <a:gd name="T66" fmla="*/ 857 w 1593"/>
                  <a:gd name="T67" fmla="*/ 1220 h 2183"/>
                  <a:gd name="T68" fmla="*/ 912 w 1593"/>
                  <a:gd name="T69" fmla="*/ 1121 h 2183"/>
                  <a:gd name="T70" fmla="*/ 935 w 1593"/>
                  <a:gd name="T71" fmla="*/ 1073 h 2183"/>
                  <a:gd name="T72" fmla="*/ 982 w 1593"/>
                  <a:gd name="T73" fmla="*/ 966 h 2183"/>
                  <a:gd name="T74" fmla="*/ 1057 w 1593"/>
                  <a:gd name="T75" fmla="*/ 761 h 2183"/>
                  <a:gd name="T76" fmla="*/ 1111 w 1593"/>
                  <a:gd name="T77" fmla="*/ 569 h 2183"/>
                  <a:gd name="T78" fmla="*/ 1149 w 1593"/>
                  <a:gd name="T79" fmla="*/ 398 h 2183"/>
                  <a:gd name="T80" fmla="*/ 1181 w 1593"/>
                  <a:gd name="T81" fmla="*/ 183 h 2183"/>
                  <a:gd name="T82" fmla="*/ 1192 w 1593"/>
                  <a:gd name="T83" fmla="*/ 16 h 2183"/>
                  <a:gd name="T84" fmla="*/ 1192 w 1593"/>
                  <a:gd name="T85" fmla="*/ 0 h 2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3" h="2183">
                    <a:moveTo>
                      <a:pt x="1192" y="0"/>
                    </a:moveTo>
                    <a:lnTo>
                      <a:pt x="1207" y="12"/>
                    </a:lnTo>
                    <a:lnTo>
                      <a:pt x="1304" y="112"/>
                    </a:lnTo>
                    <a:lnTo>
                      <a:pt x="1386" y="217"/>
                    </a:lnTo>
                    <a:lnTo>
                      <a:pt x="1448" y="318"/>
                    </a:lnTo>
                    <a:lnTo>
                      <a:pt x="1487" y="394"/>
                    </a:lnTo>
                    <a:lnTo>
                      <a:pt x="1523" y="479"/>
                    </a:lnTo>
                    <a:lnTo>
                      <a:pt x="1553" y="569"/>
                    </a:lnTo>
                    <a:lnTo>
                      <a:pt x="1575" y="668"/>
                    </a:lnTo>
                    <a:lnTo>
                      <a:pt x="1589" y="774"/>
                    </a:lnTo>
                    <a:lnTo>
                      <a:pt x="1593" y="887"/>
                    </a:lnTo>
                    <a:lnTo>
                      <a:pt x="1584" y="1005"/>
                    </a:lnTo>
                    <a:lnTo>
                      <a:pt x="1575" y="1068"/>
                    </a:lnTo>
                    <a:lnTo>
                      <a:pt x="1567" y="1106"/>
                    </a:lnTo>
                    <a:lnTo>
                      <a:pt x="1547" y="1180"/>
                    </a:lnTo>
                    <a:lnTo>
                      <a:pt x="1520" y="1250"/>
                    </a:lnTo>
                    <a:lnTo>
                      <a:pt x="1486" y="1317"/>
                    </a:lnTo>
                    <a:lnTo>
                      <a:pt x="1425" y="1414"/>
                    </a:lnTo>
                    <a:lnTo>
                      <a:pt x="1325" y="1532"/>
                    </a:lnTo>
                    <a:lnTo>
                      <a:pt x="1210" y="1640"/>
                    </a:lnTo>
                    <a:lnTo>
                      <a:pt x="1081" y="1736"/>
                    </a:lnTo>
                    <a:lnTo>
                      <a:pt x="945" y="1823"/>
                    </a:lnTo>
                    <a:lnTo>
                      <a:pt x="804" y="1898"/>
                    </a:lnTo>
                    <a:lnTo>
                      <a:pt x="664" y="1964"/>
                    </a:lnTo>
                    <a:lnTo>
                      <a:pt x="527" y="2021"/>
                    </a:lnTo>
                    <a:lnTo>
                      <a:pt x="335" y="2090"/>
                    </a:lnTo>
                    <a:lnTo>
                      <a:pt x="46" y="2174"/>
                    </a:lnTo>
                    <a:lnTo>
                      <a:pt x="0" y="2183"/>
                    </a:lnTo>
                    <a:lnTo>
                      <a:pt x="22" y="2165"/>
                    </a:lnTo>
                    <a:lnTo>
                      <a:pt x="230" y="1974"/>
                    </a:lnTo>
                    <a:lnTo>
                      <a:pt x="455" y="1741"/>
                    </a:lnTo>
                    <a:lnTo>
                      <a:pt x="614" y="1561"/>
                    </a:lnTo>
                    <a:lnTo>
                      <a:pt x="761" y="1369"/>
                    </a:lnTo>
                    <a:lnTo>
                      <a:pt x="857" y="1220"/>
                    </a:lnTo>
                    <a:lnTo>
                      <a:pt x="912" y="1121"/>
                    </a:lnTo>
                    <a:lnTo>
                      <a:pt x="935" y="1073"/>
                    </a:lnTo>
                    <a:lnTo>
                      <a:pt x="982" y="966"/>
                    </a:lnTo>
                    <a:lnTo>
                      <a:pt x="1057" y="761"/>
                    </a:lnTo>
                    <a:lnTo>
                      <a:pt x="1111" y="569"/>
                    </a:lnTo>
                    <a:lnTo>
                      <a:pt x="1149" y="398"/>
                    </a:lnTo>
                    <a:lnTo>
                      <a:pt x="1181" y="183"/>
                    </a:lnTo>
                    <a:lnTo>
                      <a:pt x="1192" y="16"/>
                    </a:lnTo>
                    <a:lnTo>
                      <a:pt x="1192" y="0"/>
                    </a:lnTo>
                    <a:close/>
                  </a:path>
                </a:pathLst>
              </a:custGeom>
              <a:solidFill>
                <a:srgbClr val="549C7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365760" numCol="1" anchor="ctr" anchorCtr="0" compatLnSpc="1">
                <a:prstTxWarp prst="textNoShape">
                  <a:avLst/>
                </a:prstTxWarp>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341E2DC4-DED6-4167-82FA-1C54C841686A}"/>
                  </a:ext>
                </a:extLst>
              </p:cNvPr>
              <p:cNvGrpSpPr/>
              <p:nvPr/>
            </p:nvGrpSpPr>
            <p:grpSpPr>
              <a:xfrm>
                <a:off x="4394060" y="2431619"/>
                <a:ext cx="2801338" cy="3041297"/>
                <a:chOff x="4394060" y="2431619"/>
                <a:chExt cx="2801338" cy="3041297"/>
              </a:xfrm>
            </p:grpSpPr>
            <p:sp>
              <p:nvSpPr>
                <p:cNvPr id="11" name="Freeform 2655">
                  <a:extLst>
                    <a:ext uri="{FF2B5EF4-FFF2-40B4-BE49-F238E27FC236}">
                      <a16:creationId xmlns:a16="http://schemas.microsoft.com/office/drawing/2014/main" id="{FC7A36C9-0CFA-4E28-9E50-27922C43E57C}"/>
                    </a:ext>
                  </a:extLst>
                </p:cNvPr>
                <p:cNvSpPr>
                  <a:spLocks/>
                </p:cNvSpPr>
                <p:nvPr/>
              </p:nvSpPr>
              <p:spPr bwMode="auto">
                <a:xfrm flipH="1">
                  <a:off x="6461581" y="3357958"/>
                  <a:ext cx="666853" cy="1732703"/>
                </a:xfrm>
                <a:custGeom>
                  <a:avLst/>
                  <a:gdLst>
                    <a:gd name="T0" fmla="*/ 843 w 956"/>
                    <a:gd name="T1" fmla="*/ 2485 h 2485"/>
                    <a:gd name="T2" fmla="*/ 824 w 956"/>
                    <a:gd name="T3" fmla="*/ 2480 h 2485"/>
                    <a:gd name="T4" fmla="*/ 693 w 956"/>
                    <a:gd name="T5" fmla="*/ 2433 h 2485"/>
                    <a:gd name="T6" fmla="*/ 573 w 956"/>
                    <a:gd name="T7" fmla="*/ 2375 h 2485"/>
                    <a:gd name="T8" fmla="*/ 474 w 956"/>
                    <a:gd name="T9" fmla="*/ 2311 h 2485"/>
                    <a:gd name="T10" fmla="*/ 404 w 956"/>
                    <a:gd name="T11" fmla="*/ 2259 h 2485"/>
                    <a:gd name="T12" fmla="*/ 336 w 956"/>
                    <a:gd name="T13" fmla="*/ 2200 h 2485"/>
                    <a:gd name="T14" fmla="*/ 269 w 956"/>
                    <a:gd name="T15" fmla="*/ 2131 h 2485"/>
                    <a:gd name="T16" fmla="*/ 205 w 956"/>
                    <a:gd name="T17" fmla="*/ 2052 h 2485"/>
                    <a:gd name="T18" fmla="*/ 146 w 956"/>
                    <a:gd name="T19" fmla="*/ 1964 h 2485"/>
                    <a:gd name="T20" fmla="*/ 94 w 956"/>
                    <a:gd name="T21" fmla="*/ 1864 h 2485"/>
                    <a:gd name="T22" fmla="*/ 48 w 956"/>
                    <a:gd name="T23" fmla="*/ 1753 h 2485"/>
                    <a:gd name="T24" fmla="*/ 30 w 956"/>
                    <a:gd name="T25" fmla="*/ 1693 h 2485"/>
                    <a:gd name="T26" fmla="*/ 20 w 956"/>
                    <a:gd name="T27" fmla="*/ 1655 h 2485"/>
                    <a:gd name="T28" fmla="*/ 7 w 956"/>
                    <a:gd name="T29" fmla="*/ 1580 h 2485"/>
                    <a:gd name="T30" fmla="*/ 0 w 956"/>
                    <a:gd name="T31" fmla="*/ 1505 h 2485"/>
                    <a:gd name="T32" fmla="*/ 2 w 956"/>
                    <a:gd name="T33" fmla="*/ 1429 h 2485"/>
                    <a:gd name="T34" fmla="*/ 13 w 956"/>
                    <a:gd name="T35" fmla="*/ 1316 h 2485"/>
                    <a:gd name="T36" fmla="*/ 51 w 956"/>
                    <a:gd name="T37" fmla="*/ 1166 h 2485"/>
                    <a:gd name="T38" fmla="*/ 108 w 956"/>
                    <a:gd name="T39" fmla="*/ 1019 h 2485"/>
                    <a:gd name="T40" fmla="*/ 181 w 956"/>
                    <a:gd name="T41" fmla="*/ 875 h 2485"/>
                    <a:gd name="T42" fmla="*/ 266 w 956"/>
                    <a:gd name="T43" fmla="*/ 739 h 2485"/>
                    <a:gd name="T44" fmla="*/ 360 w 956"/>
                    <a:gd name="T45" fmla="*/ 609 h 2485"/>
                    <a:gd name="T46" fmla="*/ 457 w 956"/>
                    <a:gd name="T47" fmla="*/ 488 h 2485"/>
                    <a:gd name="T48" fmla="*/ 555 w 956"/>
                    <a:gd name="T49" fmla="*/ 376 h 2485"/>
                    <a:gd name="T50" fmla="*/ 697 w 956"/>
                    <a:gd name="T51" fmla="*/ 230 h 2485"/>
                    <a:gd name="T52" fmla="*/ 921 w 956"/>
                    <a:gd name="T53" fmla="*/ 29 h 2485"/>
                    <a:gd name="T54" fmla="*/ 956 w 956"/>
                    <a:gd name="T55" fmla="*/ 0 h 2485"/>
                    <a:gd name="T56" fmla="*/ 945 w 956"/>
                    <a:gd name="T57" fmla="*/ 26 h 2485"/>
                    <a:gd name="T58" fmla="*/ 843 w 956"/>
                    <a:gd name="T59" fmla="*/ 288 h 2485"/>
                    <a:gd name="T60" fmla="*/ 741 w 956"/>
                    <a:gd name="T61" fmla="*/ 597 h 2485"/>
                    <a:gd name="T62" fmla="*/ 678 w 956"/>
                    <a:gd name="T63" fmla="*/ 827 h 2485"/>
                    <a:gd name="T64" fmla="*/ 630 w 956"/>
                    <a:gd name="T65" fmla="*/ 1066 h 2485"/>
                    <a:gd name="T66" fmla="*/ 608 w 956"/>
                    <a:gd name="T67" fmla="*/ 1241 h 2485"/>
                    <a:gd name="T68" fmla="*/ 603 w 956"/>
                    <a:gd name="T69" fmla="*/ 1353 h 2485"/>
                    <a:gd name="T70" fmla="*/ 603 w 956"/>
                    <a:gd name="T71" fmla="*/ 1408 h 2485"/>
                    <a:gd name="T72" fmla="*/ 608 w 956"/>
                    <a:gd name="T73" fmla="*/ 1525 h 2485"/>
                    <a:gd name="T74" fmla="*/ 630 w 956"/>
                    <a:gd name="T75" fmla="*/ 1741 h 2485"/>
                    <a:gd name="T76" fmla="*/ 665 w 956"/>
                    <a:gd name="T77" fmla="*/ 1937 h 2485"/>
                    <a:gd name="T78" fmla="*/ 707 w 956"/>
                    <a:gd name="T79" fmla="*/ 2108 h 2485"/>
                    <a:gd name="T80" fmla="*/ 772 w 956"/>
                    <a:gd name="T81" fmla="*/ 2315 h 2485"/>
                    <a:gd name="T82" fmla="*/ 835 w 956"/>
                    <a:gd name="T83" fmla="*/ 2471 h 2485"/>
                    <a:gd name="T84" fmla="*/ 843 w 956"/>
                    <a:gd name="T85" fmla="*/ 2485 h 2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6" h="2485">
                      <a:moveTo>
                        <a:pt x="843" y="2485"/>
                      </a:moveTo>
                      <a:lnTo>
                        <a:pt x="824" y="2480"/>
                      </a:lnTo>
                      <a:lnTo>
                        <a:pt x="693" y="2433"/>
                      </a:lnTo>
                      <a:lnTo>
                        <a:pt x="573" y="2375"/>
                      </a:lnTo>
                      <a:lnTo>
                        <a:pt x="474" y="2311"/>
                      </a:lnTo>
                      <a:lnTo>
                        <a:pt x="404" y="2259"/>
                      </a:lnTo>
                      <a:lnTo>
                        <a:pt x="336" y="2200"/>
                      </a:lnTo>
                      <a:lnTo>
                        <a:pt x="269" y="2131"/>
                      </a:lnTo>
                      <a:lnTo>
                        <a:pt x="205" y="2052"/>
                      </a:lnTo>
                      <a:lnTo>
                        <a:pt x="146" y="1964"/>
                      </a:lnTo>
                      <a:lnTo>
                        <a:pt x="94" y="1864"/>
                      </a:lnTo>
                      <a:lnTo>
                        <a:pt x="48" y="1753"/>
                      </a:lnTo>
                      <a:lnTo>
                        <a:pt x="30" y="1693"/>
                      </a:lnTo>
                      <a:lnTo>
                        <a:pt x="20" y="1655"/>
                      </a:lnTo>
                      <a:lnTo>
                        <a:pt x="7" y="1580"/>
                      </a:lnTo>
                      <a:lnTo>
                        <a:pt x="0" y="1505"/>
                      </a:lnTo>
                      <a:lnTo>
                        <a:pt x="2" y="1429"/>
                      </a:lnTo>
                      <a:lnTo>
                        <a:pt x="13" y="1316"/>
                      </a:lnTo>
                      <a:lnTo>
                        <a:pt x="51" y="1166"/>
                      </a:lnTo>
                      <a:lnTo>
                        <a:pt x="108" y="1019"/>
                      </a:lnTo>
                      <a:lnTo>
                        <a:pt x="181" y="875"/>
                      </a:lnTo>
                      <a:lnTo>
                        <a:pt x="266" y="739"/>
                      </a:lnTo>
                      <a:lnTo>
                        <a:pt x="360" y="609"/>
                      </a:lnTo>
                      <a:lnTo>
                        <a:pt x="457" y="488"/>
                      </a:lnTo>
                      <a:lnTo>
                        <a:pt x="555" y="376"/>
                      </a:lnTo>
                      <a:lnTo>
                        <a:pt x="697" y="230"/>
                      </a:lnTo>
                      <a:lnTo>
                        <a:pt x="921" y="29"/>
                      </a:lnTo>
                      <a:lnTo>
                        <a:pt x="956" y="0"/>
                      </a:lnTo>
                      <a:lnTo>
                        <a:pt x="945" y="26"/>
                      </a:lnTo>
                      <a:lnTo>
                        <a:pt x="843" y="288"/>
                      </a:lnTo>
                      <a:lnTo>
                        <a:pt x="741" y="597"/>
                      </a:lnTo>
                      <a:lnTo>
                        <a:pt x="678" y="827"/>
                      </a:lnTo>
                      <a:lnTo>
                        <a:pt x="630" y="1066"/>
                      </a:lnTo>
                      <a:lnTo>
                        <a:pt x="608" y="1241"/>
                      </a:lnTo>
                      <a:lnTo>
                        <a:pt x="603" y="1353"/>
                      </a:lnTo>
                      <a:lnTo>
                        <a:pt x="603" y="1408"/>
                      </a:lnTo>
                      <a:lnTo>
                        <a:pt x="608" y="1525"/>
                      </a:lnTo>
                      <a:lnTo>
                        <a:pt x="630" y="1741"/>
                      </a:lnTo>
                      <a:lnTo>
                        <a:pt x="665" y="1937"/>
                      </a:lnTo>
                      <a:lnTo>
                        <a:pt x="707" y="2108"/>
                      </a:lnTo>
                      <a:lnTo>
                        <a:pt x="772" y="2315"/>
                      </a:lnTo>
                      <a:lnTo>
                        <a:pt x="835" y="2471"/>
                      </a:lnTo>
                      <a:lnTo>
                        <a:pt x="843" y="2485"/>
                      </a:lnTo>
                      <a:close/>
                    </a:path>
                  </a:pathLst>
                </a:custGeom>
                <a:solidFill>
                  <a:srgbClr val="A3CDB7">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822960" rIns="91440" bIns="457200" numCol="1" anchor="ctr"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Freeform 2656">
                  <a:extLst>
                    <a:ext uri="{FF2B5EF4-FFF2-40B4-BE49-F238E27FC236}">
                      <a16:creationId xmlns:a16="http://schemas.microsoft.com/office/drawing/2014/main" id="{406CEB8A-BD77-444E-8BF8-0AB5EA395BF6}"/>
                    </a:ext>
                  </a:extLst>
                </p:cNvPr>
                <p:cNvSpPr>
                  <a:spLocks/>
                </p:cNvSpPr>
                <p:nvPr/>
              </p:nvSpPr>
              <p:spPr bwMode="auto">
                <a:xfrm flipH="1">
                  <a:off x="5722184" y="2919901"/>
                  <a:ext cx="1473214" cy="1079800"/>
                </a:xfrm>
                <a:custGeom>
                  <a:avLst/>
                  <a:gdLst>
                    <a:gd name="T0" fmla="*/ 97 w 2111"/>
                    <a:gd name="T1" fmla="*/ 1546 h 1546"/>
                    <a:gd name="T2" fmla="*/ 88 w 2111"/>
                    <a:gd name="T3" fmla="*/ 1529 h 1546"/>
                    <a:gd name="T4" fmla="*/ 44 w 2111"/>
                    <a:gd name="T5" fmla="*/ 1398 h 1546"/>
                    <a:gd name="T6" fmla="*/ 15 w 2111"/>
                    <a:gd name="T7" fmla="*/ 1267 h 1546"/>
                    <a:gd name="T8" fmla="*/ 2 w 2111"/>
                    <a:gd name="T9" fmla="*/ 1149 h 1546"/>
                    <a:gd name="T10" fmla="*/ 0 w 2111"/>
                    <a:gd name="T11" fmla="*/ 1064 h 1546"/>
                    <a:gd name="T12" fmla="*/ 4 w 2111"/>
                    <a:gd name="T13" fmla="*/ 973 h 1546"/>
                    <a:gd name="T14" fmla="*/ 17 w 2111"/>
                    <a:gd name="T15" fmla="*/ 877 h 1546"/>
                    <a:gd name="T16" fmla="*/ 39 w 2111"/>
                    <a:gd name="T17" fmla="*/ 779 h 1546"/>
                    <a:gd name="T18" fmla="*/ 71 w 2111"/>
                    <a:gd name="T19" fmla="*/ 678 h 1546"/>
                    <a:gd name="T20" fmla="*/ 117 w 2111"/>
                    <a:gd name="T21" fmla="*/ 574 h 1546"/>
                    <a:gd name="T22" fmla="*/ 175 w 2111"/>
                    <a:gd name="T23" fmla="*/ 470 h 1546"/>
                    <a:gd name="T24" fmla="*/ 211 w 2111"/>
                    <a:gd name="T25" fmla="*/ 418 h 1546"/>
                    <a:gd name="T26" fmla="*/ 234 w 2111"/>
                    <a:gd name="T27" fmla="*/ 387 h 1546"/>
                    <a:gd name="T28" fmla="*/ 285 w 2111"/>
                    <a:gd name="T29" fmla="*/ 329 h 1546"/>
                    <a:gd name="T30" fmla="*/ 339 w 2111"/>
                    <a:gd name="T31" fmla="*/ 277 h 1546"/>
                    <a:gd name="T32" fmla="*/ 399 w 2111"/>
                    <a:gd name="T33" fmla="*/ 230 h 1546"/>
                    <a:gd name="T34" fmla="*/ 496 w 2111"/>
                    <a:gd name="T35" fmla="*/ 169 h 1546"/>
                    <a:gd name="T36" fmla="*/ 636 w 2111"/>
                    <a:gd name="T37" fmla="*/ 106 h 1546"/>
                    <a:gd name="T38" fmla="*/ 788 w 2111"/>
                    <a:gd name="T39" fmla="*/ 59 h 1546"/>
                    <a:gd name="T40" fmla="*/ 945 w 2111"/>
                    <a:gd name="T41" fmla="*/ 27 h 1546"/>
                    <a:gd name="T42" fmla="*/ 1104 w 2111"/>
                    <a:gd name="T43" fmla="*/ 9 h 1546"/>
                    <a:gd name="T44" fmla="*/ 1264 w 2111"/>
                    <a:gd name="T45" fmla="*/ 0 h 1546"/>
                    <a:gd name="T46" fmla="*/ 1419 w 2111"/>
                    <a:gd name="T47" fmla="*/ 1 h 1546"/>
                    <a:gd name="T48" fmla="*/ 1568 w 2111"/>
                    <a:gd name="T49" fmla="*/ 9 h 1546"/>
                    <a:gd name="T50" fmla="*/ 1770 w 2111"/>
                    <a:gd name="T51" fmla="*/ 29 h 1546"/>
                    <a:gd name="T52" fmla="*/ 2067 w 2111"/>
                    <a:gd name="T53" fmla="*/ 79 h 1546"/>
                    <a:gd name="T54" fmla="*/ 2111 w 2111"/>
                    <a:gd name="T55" fmla="*/ 89 h 1546"/>
                    <a:gd name="T56" fmla="*/ 2084 w 2111"/>
                    <a:gd name="T57" fmla="*/ 97 h 1546"/>
                    <a:gd name="T58" fmla="*/ 1816 w 2111"/>
                    <a:gd name="T59" fmla="*/ 180 h 1546"/>
                    <a:gd name="T60" fmla="*/ 1511 w 2111"/>
                    <a:gd name="T61" fmla="*/ 293 h 1546"/>
                    <a:gd name="T62" fmla="*/ 1292 w 2111"/>
                    <a:gd name="T63" fmla="*/ 387 h 1546"/>
                    <a:gd name="T64" fmla="*/ 1076 w 2111"/>
                    <a:gd name="T65" fmla="*/ 496 h 1546"/>
                    <a:gd name="T66" fmla="*/ 925 w 2111"/>
                    <a:gd name="T67" fmla="*/ 589 h 1546"/>
                    <a:gd name="T68" fmla="*/ 833 w 2111"/>
                    <a:gd name="T69" fmla="*/ 654 h 1546"/>
                    <a:gd name="T70" fmla="*/ 792 w 2111"/>
                    <a:gd name="T71" fmla="*/ 689 h 1546"/>
                    <a:gd name="T72" fmla="*/ 702 w 2111"/>
                    <a:gd name="T73" fmla="*/ 764 h 1546"/>
                    <a:gd name="T74" fmla="*/ 547 w 2111"/>
                    <a:gd name="T75" fmla="*/ 919 h 1546"/>
                    <a:gd name="T76" fmla="*/ 415 w 2111"/>
                    <a:gd name="T77" fmla="*/ 1068 h 1546"/>
                    <a:gd name="T78" fmla="*/ 307 w 2111"/>
                    <a:gd name="T79" fmla="*/ 1206 h 1546"/>
                    <a:gd name="T80" fmla="*/ 185 w 2111"/>
                    <a:gd name="T81" fmla="*/ 1385 h 1546"/>
                    <a:gd name="T82" fmla="*/ 104 w 2111"/>
                    <a:gd name="T83" fmla="*/ 1532 h 1546"/>
                    <a:gd name="T84" fmla="*/ 97 w 2111"/>
                    <a:gd name="T85" fmla="*/ 1546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11" h="1546">
                      <a:moveTo>
                        <a:pt x="97" y="1546"/>
                      </a:moveTo>
                      <a:lnTo>
                        <a:pt x="88" y="1529"/>
                      </a:lnTo>
                      <a:lnTo>
                        <a:pt x="44" y="1398"/>
                      </a:lnTo>
                      <a:lnTo>
                        <a:pt x="15" y="1267"/>
                      </a:lnTo>
                      <a:lnTo>
                        <a:pt x="2" y="1149"/>
                      </a:lnTo>
                      <a:lnTo>
                        <a:pt x="0" y="1064"/>
                      </a:lnTo>
                      <a:lnTo>
                        <a:pt x="4" y="973"/>
                      </a:lnTo>
                      <a:lnTo>
                        <a:pt x="17" y="877"/>
                      </a:lnTo>
                      <a:lnTo>
                        <a:pt x="39" y="779"/>
                      </a:lnTo>
                      <a:lnTo>
                        <a:pt x="71" y="678"/>
                      </a:lnTo>
                      <a:lnTo>
                        <a:pt x="117" y="574"/>
                      </a:lnTo>
                      <a:lnTo>
                        <a:pt x="175" y="470"/>
                      </a:lnTo>
                      <a:lnTo>
                        <a:pt x="211" y="418"/>
                      </a:lnTo>
                      <a:lnTo>
                        <a:pt x="234" y="387"/>
                      </a:lnTo>
                      <a:lnTo>
                        <a:pt x="285" y="329"/>
                      </a:lnTo>
                      <a:lnTo>
                        <a:pt x="339" y="277"/>
                      </a:lnTo>
                      <a:lnTo>
                        <a:pt x="399" y="230"/>
                      </a:lnTo>
                      <a:lnTo>
                        <a:pt x="496" y="169"/>
                      </a:lnTo>
                      <a:lnTo>
                        <a:pt x="636" y="106"/>
                      </a:lnTo>
                      <a:lnTo>
                        <a:pt x="788" y="59"/>
                      </a:lnTo>
                      <a:lnTo>
                        <a:pt x="945" y="27"/>
                      </a:lnTo>
                      <a:lnTo>
                        <a:pt x="1104" y="9"/>
                      </a:lnTo>
                      <a:lnTo>
                        <a:pt x="1264" y="0"/>
                      </a:lnTo>
                      <a:lnTo>
                        <a:pt x="1419" y="1"/>
                      </a:lnTo>
                      <a:lnTo>
                        <a:pt x="1568" y="9"/>
                      </a:lnTo>
                      <a:lnTo>
                        <a:pt x="1770" y="29"/>
                      </a:lnTo>
                      <a:lnTo>
                        <a:pt x="2067" y="79"/>
                      </a:lnTo>
                      <a:lnTo>
                        <a:pt x="2111" y="89"/>
                      </a:lnTo>
                      <a:lnTo>
                        <a:pt x="2084" y="97"/>
                      </a:lnTo>
                      <a:lnTo>
                        <a:pt x="1816" y="180"/>
                      </a:lnTo>
                      <a:lnTo>
                        <a:pt x="1511" y="293"/>
                      </a:lnTo>
                      <a:lnTo>
                        <a:pt x="1292" y="387"/>
                      </a:lnTo>
                      <a:lnTo>
                        <a:pt x="1076" y="496"/>
                      </a:lnTo>
                      <a:lnTo>
                        <a:pt x="925" y="589"/>
                      </a:lnTo>
                      <a:lnTo>
                        <a:pt x="833" y="654"/>
                      </a:lnTo>
                      <a:lnTo>
                        <a:pt x="792" y="689"/>
                      </a:lnTo>
                      <a:lnTo>
                        <a:pt x="702" y="764"/>
                      </a:lnTo>
                      <a:lnTo>
                        <a:pt x="547" y="919"/>
                      </a:lnTo>
                      <a:lnTo>
                        <a:pt x="415" y="1068"/>
                      </a:lnTo>
                      <a:lnTo>
                        <a:pt x="307" y="1206"/>
                      </a:lnTo>
                      <a:lnTo>
                        <a:pt x="185" y="1385"/>
                      </a:lnTo>
                      <a:lnTo>
                        <a:pt x="104" y="1532"/>
                      </a:lnTo>
                      <a:lnTo>
                        <a:pt x="97" y="1546"/>
                      </a:lnTo>
                      <a:close/>
                    </a:path>
                  </a:pathLst>
                </a:custGeom>
                <a:solidFill>
                  <a:srgbClr val="549C76">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274320" rIns="91440" bIns="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Freeform 2657">
                  <a:extLst>
                    <a:ext uri="{FF2B5EF4-FFF2-40B4-BE49-F238E27FC236}">
                      <a16:creationId xmlns:a16="http://schemas.microsoft.com/office/drawing/2014/main" id="{EF9B8099-5F99-49FD-AA12-F082A4B00D14}"/>
                    </a:ext>
                  </a:extLst>
                </p:cNvPr>
                <p:cNvSpPr>
                  <a:spLocks/>
                </p:cNvSpPr>
                <p:nvPr/>
              </p:nvSpPr>
              <p:spPr bwMode="auto">
                <a:xfrm flipH="1">
                  <a:off x="4966045" y="2431619"/>
                  <a:ext cx="1671317" cy="895648"/>
                </a:xfrm>
                <a:custGeom>
                  <a:avLst/>
                  <a:gdLst>
                    <a:gd name="T0" fmla="*/ 0 w 2395"/>
                    <a:gd name="T1" fmla="*/ 614 h 1284"/>
                    <a:gd name="T2" fmla="*/ 9 w 2395"/>
                    <a:gd name="T3" fmla="*/ 596 h 1284"/>
                    <a:gd name="T4" fmla="*/ 84 w 2395"/>
                    <a:gd name="T5" fmla="*/ 481 h 1284"/>
                    <a:gd name="T6" fmla="*/ 168 w 2395"/>
                    <a:gd name="T7" fmla="*/ 377 h 1284"/>
                    <a:gd name="T8" fmla="*/ 252 w 2395"/>
                    <a:gd name="T9" fmla="*/ 294 h 1284"/>
                    <a:gd name="T10" fmla="*/ 317 w 2395"/>
                    <a:gd name="T11" fmla="*/ 238 h 1284"/>
                    <a:gd name="T12" fmla="*/ 391 w 2395"/>
                    <a:gd name="T13" fmla="*/ 185 h 1284"/>
                    <a:gd name="T14" fmla="*/ 474 w 2395"/>
                    <a:gd name="T15" fmla="*/ 135 h 1284"/>
                    <a:gd name="T16" fmla="*/ 565 w 2395"/>
                    <a:gd name="T17" fmla="*/ 90 h 1284"/>
                    <a:gd name="T18" fmla="*/ 664 w 2395"/>
                    <a:gd name="T19" fmla="*/ 53 h 1284"/>
                    <a:gd name="T20" fmla="*/ 773 w 2395"/>
                    <a:gd name="T21" fmla="*/ 24 h 1284"/>
                    <a:gd name="T22" fmla="*/ 891 w 2395"/>
                    <a:gd name="T23" fmla="*/ 6 h 1284"/>
                    <a:gd name="T24" fmla="*/ 955 w 2395"/>
                    <a:gd name="T25" fmla="*/ 1 h 1284"/>
                    <a:gd name="T26" fmla="*/ 992 w 2395"/>
                    <a:gd name="T27" fmla="*/ 0 h 1284"/>
                    <a:gd name="T28" fmla="*/ 1069 w 2395"/>
                    <a:gd name="T29" fmla="*/ 4 h 1284"/>
                    <a:gd name="T30" fmla="*/ 1144 w 2395"/>
                    <a:gd name="T31" fmla="*/ 14 h 1284"/>
                    <a:gd name="T32" fmla="*/ 1218 w 2395"/>
                    <a:gd name="T33" fmla="*/ 32 h 1284"/>
                    <a:gd name="T34" fmla="*/ 1326 w 2395"/>
                    <a:gd name="T35" fmla="*/ 70 h 1284"/>
                    <a:gd name="T36" fmla="*/ 1463 w 2395"/>
                    <a:gd name="T37" fmla="*/ 140 h 1284"/>
                    <a:gd name="T38" fmla="*/ 1594 w 2395"/>
                    <a:gd name="T39" fmla="*/ 229 h 1284"/>
                    <a:gd name="T40" fmla="*/ 1717 w 2395"/>
                    <a:gd name="T41" fmla="*/ 332 h 1284"/>
                    <a:gd name="T42" fmla="*/ 1831 w 2395"/>
                    <a:gd name="T43" fmla="*/ 446 h 1284"/>
                    <a:gd name="T44" fmla="*/ 1937 w 2395"/>
                    <a:gd name="T45" fmla="*/ 565 h 1284"/>
                    <a:gd name="T46" fmla="*/ 2033 w 2395"/>
                    <a:gd name="T47" fmla="*/ 688 h 1284"/>
                    <a:gd name="T48" fmla="*/ 2119 w 2395"/>
                    <a:gd name="T49" fmla="*/ 809 h 1284"/>
                    <a:gd name="T50" fmla="*/ 2230 w 2395"/>
                    <a:gd name="T51" fmla="*/ 980 h 1284"/>
                    <a:gd name="T52" fmla="*/ 2375 w 2395"/>
                    <a:gd name="T53" fmla="*/ 1243 h 1284"/>
                    <a:gd name="T54" fmla="*/ 2395 w 2395"/>
                    <a:gd name="T55" fmla="*/ 1284 h 1284"/>
                    <a:gd name="T56" fmla="*/ 2372 w 2395"/>
                    <a:gd name="T57" fmla="*/ 1267 h 1284"/>
                    <a:gd name="T58" fmla="*/ 2139 w 2395"/>
                    <a:gd name="T59" fmla="*/ 1108 h 1284"/>
                    <a:gd name="T60" fmla="*/ 1862 w 2395"/>
                    <a:gd name="T61" fmla="*/ 941 h 1284"/>
                    <a:gd name="T62" fmla="*/ 1652 w 2395"/>
                    <a:gd name="T63" fmla="*/ 828 h 1284"/>
                    <a:gd name="T64" fmla="*/ 1431 w 2395"/>
                    <a:gd name="T65" fmla="*/ 727 h 1284"/>
                    <a:gd name="T66" fmla="*/ 1265 w 2395"/>
                    <a:gd name="T67" fmla="*/ 666 h 1284"/>
                    <a:gd name="T68" fmla="*/ 1156 w 2395"/>
                    <a:gd name="T69" fmla="*/ 635 h 1284"/>
                    <a:gd name="T70" fmla="*/ 1104 w 2395"/>
                    <a:gd name="T71" fmla="*/ 623 h 1284"/>
                    <a:gd name="T72" fmla="*/ 989 w 2395"/>
                    <a:gd name="T73" fmla="*/ 602 h 1284"/>
                    <a:gd name="T74" fmla="*/ 772 w 2395"/>
                    <a:gd name="T75" fmla="*/ 575 h 1284"/>
                    <a:gd name="T76" fmla="*/ 574 w 2395"/>
                    <a:gd name="T77" fmla="*/ 565 h 1284"/>
                    <a:gd name="T78" fmla="*/ 397 w 2395"/>
                    <a:gd name="T79" fmla="*/ 567 h 1284"/>
                    <a:gd name="T80" fmla="*/ 181 w 2395"/>
                    <a:gd name="T81" fmla="*/ 584 h 1284"/>
                    <a:gd name="T82" fmla="*/ 15 w 2395"/>
                    <a:gd name="T83" fmla="*/ 610 h 1284"/>
                    <a:gd name="T84" fmla="*/ 0 w 2395"/>
                    <a:gd name="T85" fmla="*/ 614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95" h="1284">
                      <a:moveTo>
                        <a:pt x="0" y="614"/>
                      </a:moveTo>
                      <a:lnTo>
                        <a:pt x="9" y="596"/>
                      </a:lnTo>
                      <a:lnTo>
                        <a:pt x="84" y="481"/>
                      </a:lnTo>
                      <a:lnTo>
                        <a:pt x="168" y="377"/>
                      </a:lnTo>
                      <a:lnTo>
                        <a:pt x="252" y="294"/>
                      </a:lnTo>
                      <a:lnTo>
                        <a:pt x="317" y="238"/>
                      </a:lnTo>
                      <a:lnTo>
                        <a:pt x="391" y="185"/>
                      </a:lnTo>
                      <a:lnTo>
                        <a:pt x="474" y="135"/>
                      </a:lnTo>
                      <a:lnTo>
                        <a:pt x="565" y="90"/>
                      </a:lnTo>
                      <a:lnTo>
                        <a:pt x="664" y="53"/>
                      </a:lnTo>
                      <a:lnTo>
                        <a:pt x="773" y="24"/>
                      </a:lnTo>
                      <a:lnTo>
                        <a:pt x="891" y="6"/>
                      </a:lnTo>
                      <a:lnTo>
                        <a:pt x="955" y="1"/>
                      </a:lnTo>
                      <a:lnTo>
                        <a:pt x="992" y="0"/>
                      </a:lnTo>
                      <a:lnTo>
                        <a:pt x="1069" y="4"/>
                      </a:lnTo>
                      <a:lnTo>
                        <a:pt x="1144" y="14"/>
                      </a:lnTo>
                      <a:lnTo>
                        <a:pt x="1218" y="32"/>
                      </a:lnTo>
                      <a:lnTo>
                        <a:pt x="1326" y="70"/>
                      </a:lnTo>
                      <a:lnTo>
                        <a:pt x="1463" y="140"/>
                      </a:lnTo>
                      <a:lnTo>
                        <a:pt x="1594" y="229"/>
                      </a:lnTo>
                      <a:lnTo>
                        <a:pt x="1717" y="332"/>
                      </a:lnTo>
                      <a:lnTo>
                        <a:pt x="1831" y="446"/>
                      </a:lnTo>
                      <a:lnTo>
                        <a:pt x="1937" y="565"/>
                      </a:lnTo>
                      <a:lnTo>
                        <a:pt x="2033" y="688"/>
                      </a:lnTo>
                      <a:lnTo>
                        <a:pt x="2119" y="809"/>
                      </a:lnTo>
                      <a:lnTo>
                        <a:pt x="2230" y="980"/>
                      </a:lnTo>
                      <a:lnTo>
                        <a:pt x="2375" y="1243"/>
                      </a:lnTo>
                      <a:lnTo>
                        <a:pt x="2395" y="1284"/>
                      </a:lnTo>
                      <a:lnTo>
                        <a:pt x="2372" y="1267"/>
                      </a:lnTo>
                      <a:lnTo>
                        <a:pt x="2139" y="1108"/>
                      </a:lnTo>
                      <a:lnTo>
                        <a:pt x="1862" y="941"/>
                      </a:lnTo>
                      <a:lnTo>
                        <a:pt x="1652" y="828"/>
                      </a:lnTo>
                      <a:lnTo>
                        <a:pt x="1431" y="727"/>
                      </a:lnTo>
                      <a:lnTo>
                        <a:pt x="1265" y="666"/>
                      </a:lnTo>
                      <a:lnTo>
                        <a:pt x="1156" y="635"/>
                      </a:lnTo>
                      <a:lnTo>
                        <a:pt x="1104" y="623"/>
                      </a:lnTo>
                      <a:lnTo>
                        <a:pt x="989" y="602"/>
                      </a:lnTo>
                      <a:lnTo>
                        <a:pt x="772" y="575"/>
                      </a:lnTo>
                      <a:lnTo>
                        <a:pt x="574" y="565"/>
                      </a:lnTo>
                      <a:lnTo>
                        <a:pt x="397" y="567"/>
                      </a:lnTo>
                      <a:lnTo>
                        <a:pt x="181" y="584"/>
                      </a:lnTo>
                      <a:lnTo>
                        <a:pt x="15" y="610"/>
                      </a:lnTo>
                      <a:lnTo>
                        <a:pt x="0" y="614"/>
                      </a:lnTo>
                      <a:close/>
                    </a:path>
                  </a:pathLst>
                </a:custGeom>
                <a:solidFill>
                  <a:srgbClr val="145431">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0" tIns="45720" rIns="91440" bIns="640080" numCol="1" anchor="ctr"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4" name="Freeform 2658">
                  <a:extLst>
                    <a:ext uri="{FF2B5EF4-FFF2-40B4-BE49-F238E27FC236}">
                      <a16:creationId xmlns:a16="http://schemas.microsoft.com/office/drawing/2014/main" id="{972991F1-EC8B-42B5-96BA-E6F8C31B9F83}"/>
                    </a:ext>
                  </a:extLst>
                </p:cNvPr>
                <p:cNvSpPr>
                  <a:spLocks/>
                </p:cNvSpPr>
                <p:nvPr/>
              </p:nvSpPr>
              <p:spPr bwMode="auto">
                <a:xfrm flipH="1">
                  <a:off x="4536360" y="2523695"/>
                  <a:ext cx="904017" cy="1609935"/>
                </a:xfrm>
                <a:custGeom>
                  <a:avLst/>
                  <a:gdLst>
                    <a:gd name="T0" fmla="*/ 0 w 1295"/>
                    <a:gd name="T1" fmla="*/ 18 h 2309"/>
                    <a:gd name="T2" fmla="*/ 21 w 1295"/>
                    <a:gd name="T3" fmla="*/ 14 h 2309"/>
                    <a:gd name="T4" fmla="*/ 158 w 1295"/>
                    <a:gd name="T5" fmla="*/ 0 h 2309"/>
                    <a:gd name="T6" fmla="*/ 291 w 1295"/>
                    <a:gd name="T7" fmla="*/ 1 h 2309"/>
                    <a:gd name="T8" fmla="*/ 409 w 1295"/>
                    <a:gd name="T9" fmla="*/ 15 h 2309"/>
                    <a:gd name="T10" fmla="*/ 493 w 1295"/>
                    <a:gd name="T11" fmla="*/ 32 h 2309"/>
                    <a:gd name="T12" fmla="*/ 581 w 1295"/>
                    <a:gd name="T13" fmla="*/ 57 h 2309"/>
                    <a:gd name="T14" fmla="*/ 672 w 1295"/>
                    <a:gd name="T15" fmla="*/ 90 h 2309"/>
                    <a:gd name="T16" fmla="*/ 762 w 1295"/>
                    <a:gd name="T17" fmla="*/ 133 h 2309"/>
                    <a:gd name="T18" fmla="*/ 855 w 1295"/>
                    <a:gd name="T19" fmla="*/ 189 h 2309"/>
                    <a:gd name="T20" fmla="*/ 944 w 1295"/>
                    <a:gd name="T21" fmla="*/ 255 h 2309"/>
                    <a:gd name="T22" fmla="*/ 1032 w 1295"/>
                    <a:gd name="T23" fmla="*/ 337 h 2309"/>
                    <a:gd name="T24" fmla="*/ 1075 w 1295"/>
                    <a:gd name="T25" fmla="*/ 383 h 2309"/>
                    <a:gd name="T26" fmla="*/ 1099 w 1295"/>
                    <a:gd name="T27" fmla="*/ 412 h 2309"/>
                    <a:gd name="T28" fmla="*/ 1145 w 1295"/>
                    <a:gd name="T29" fmla="*/ 474 h 2309"/>
                    <a:gd name="T30" fmla="*/ 1182 w 1295"/>
                    <a:gd name="T31" fmla="*/ 540 h 2309"/>
                    <a:gd name="T32" fmla="*/ 1215 w 1295"/>
                    <a:gd name="T33" fmla="*/ 609 h 2309"/>
                    <a:gd name="T34" fmla="*/ 1252 w 1295"/>
                    <a:gd name="T35" fmla="*/ 716 h 2309"/>
                    <a:gd name="T36" fmla="*/ 1284 w 1295"/>
                    <a:gd name="T37" fmla="*/ 868 h 2309"/>
                    <a:gd name="T38" fmla="*/ 1295 w 1295"/>
                    <a:gd name="T39" fmla="*/ 1025 h 2309"/>
                    <a:gd name="T40" fmla="*/ 1290 w 1295"/>
                    <a:gd name="T41" fmla="*/ 1186 h 2309"/>
                    <a:gd name="T42" fmla="*/ 1273 w 1295"/>
                    <a:gd name="T43" fmla="*/ 1345 h 2309"/>
                    <a:gd name="T44" fmla="*/ 1245 w 1295"/>
                    <a:gd name="T45" fmla="*/ 1503 h 2309"/>
                    <a:gd name="T46" fmla="*/ 1210 w 1295"/>
                    <a:gd name="T47" fmla="*/ 1654 h 2309"/>
                    <a:gd name="T48" fmla="*/ 1168 w 1295"/>
                    <a:gd name="T49" fmla="*/ 1797 h 2309"/>
                    <a:gd name="T50" fmla="*/ 1103 w 1295"/>
                    <a:gd name="T51" fmla="*/ 1991 h 2309"/>
                    <a:gd name="T52" fmla="*/ 988 w 1295"/>
                    <a:gd name="T53" fmla="*/ 2268 h 2309"/>
                    <a:gd name="T54" fmla="*/ 967 w 1295"/>
                    <a:gd name="T55" fmla="*/ 2309 h 2309"/>
                    <a:gd name="T56" fmla="*/ 967 w 1295"/>
                    <a:gd name="T57" fmla="*/ 2281 h 2309"/>
                    <a:gd name="T58" fmla="*/ 947 w 1295"/>
                    <a:gd name="T59" fmla="*/ 2000 h 2309"/>
                    <a:gd name="T60" fmla="*/ 905 w 1295"/>
                    <a:gd name="T61" fmla="*/ 1678 h 2309"/>
                    <a:gd name="T62" fmla="*/ 862 w 1295"/>
                    <a:gd name="T63" fmla="*/ 1442 h 2309"/>
                    <a:gd name="T64" fmla="*/ 804 w 1295"/>
                    <a:gd name="T65" fmla="*/ 1208 h 2309"/>
                    <a:gd name="T66" fmla="*/ 748 w 1295"/>
                    <a:gd name="T67" fmla="*/ 1039 h 2309"/>
                    <a:gd name="T68" fmla="*/ 704 w 1295"/>
                    <a:gd name="T69" fmla="*/ 935 h 2309"/>
                    <a:gd name="T70" fmla="*/ 681 w 1295"/>
                    <a:gd name="T71" fmla="*/ 888 h 2309"/>
                    <a:gd name="T72" fmla="*/ 626 w 1295"/>
                    <a:gd name="T73" fmla="*/ 784 h 2309"/>
                    <a:gd name="T74" fmla="*/ 512 w 1295"/>
                    <a:gd name="T75" fmla="*/ 597 h 2309"/>
                    <a:gd name="T76" fmla="*/ 397 w 1295"/>
                    <a:gd name="T77" fmla="*/ 435 h 2309"/>
                    <a:gd name="T78" fmla="*/ 286 w 1295"/>
                    <a:gd name="T79" fmla="*/ 299 h 2309"/>
                    <a:gd name="T80" fmla="*/ 138 w 1295"/>
                    <a:gd name="T81" fmla="*/ 141 h 2309"/>
                    <a:gd name="T82" fmla="*/ 13 w 1295"/>
                    <a:gd name="T83" fmla="*/ 27 h 2309"/>
                    <a:gd name="T84" fmla="*/ 0 w 1295"/>
                    <a:gd name="T85" fmla="*/ 18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5" h="2309">
                      <a:moveTo>
                        <a:pt x="0" y="18"/>
                      </a:moveTo>
                      <a:lnTo>
                        <a:pt x="21" y="14"/>
                      </a:lnTo>
                      <a:lnTo>
                        <a:pt x="158" y="0"/>
                      </a:lnTo>
                      <a:lnTo>
                        <a:pt x="291" y="1"/>
                      </a:lnTo>
                      <a:lnTo>
                        <a:pt x="409" y="15"/>
                      </a:lnTo>
                      <a:lnTo>
                        <a:pt x="493" y="32"/>
                      </a:lnTo>
                      <a:lnTo>
                        <a:pt x="581" y="57"/>
                      </a:lnTo>
                      <a:lnTo>
                        <a:pt x="672" y="90"/>
                      </a:lnTo>
                      <a:lnTo>
                        <a:pt x="762" y="133"/>
                      </a:lnTo>
                      <a:lnTo>
                        <a:pt x="855" y="189"/>
                      </a:lnTo>
                      <a:lnTo>
                        <a:pt x="944" y="255"/>
                      </a:lnTo>
                      <a:lnTo>
                        <a:pt x="1032" y="337"/>
                      </a:lnTo>
                      <a:lnTo>
                        <a:pt x="1075" y="383"/>
                      </a:lnTo>
                      <a:lnTo>
                        <a:pt x="1099" y="412"/>
                      </a:lnTo>
                      <a:lnTo>
                        <a:pt x="1145" y="474"/>
                      </a:lnTo>
                      <a:lnTo>
                        <a:pt x="1182" y="540"/>
                      </a:lnTo>
                      <a:lnTo>
                        <a:pt x="1215" y="609"/>
                      </a:lnTo>
                      <a:lnTo>
                        <a:pt x="1252" y="716"/>
                      </a:lnTo>
                      <a:lnTo>
                        <a:pt x="1284" y="868"/>
                      </a:lnTo>
                      <a:lnTo>
                        <a:pt x="1295" y="1025"/>
                      </a:lnTo>
                      <a:lnTo>
                        <a:pt x="1290" y="1186"/>
                      </a:lnTo>
                      <a:lnTo>
                        <a:pt x="1273" y="1345"/>
                      </a:lnTo>
                      <a:lnTo>
                        <a:pt x="1245" y="1503"/>
                      </a:lnTo>
                      <a:lnTo>
                        <a:pt x="1210" y="1654"/>
                      </a:lnTo>
                      <a:lnTo>
                        <a:pt x="1168" y="1797"/>
                      </a:lnTo>
                      <a:lnTo>
                        <a:pt x="1103" y="1991"/>
                      </a:lnTo>
                      <a:lnTo>
                        <a:pt x="988" y="2268"/>
                      </a:lnTo>
                      <a:lnTo>
                        <a:pt x="967" y="2309"/>
                      </a:lnTo>
                      <a:lnTo>
                        <a:pt x="967" y="2281"/>
                      </a:lnTo>
                      <a:lnTo>
                        <a:pt x="947" y="2000"/>
                      </a:lnTo>
                      <a:lnTo>
                        <a:pt x="905" y="1678"/>
                      </a:lnTo>
                      <a:lnTo>
                        <a:pt x="862" y="1442"/>
                      </a:lnTo>
                      <a:lnTo>
                        <a:pt x="804" y="1208"/>
                      </a:lnTo>
                      <a:lnTo>
                        <a:pt x="748" y="1039"/>
                      </a:lnTo>
                      <a:lnTo>
                        <a:pt x="704" y="935"/>
                      </a:lnTo>
                      <a:lnTo>
                        <a:pt x="681" y="888"/>
                      </a:lnTo>
                      <a:lnTo>
                        <a:pt x="626" y="784"/>
                      </a:lnTo>
                      <a:lnTo>
                        <a:pt x="512" y="597"/>
                      </a:lnTo>
                      <a:lnTo>
                        <a:pt x="397" y="435"/>
                      </a:lnTo>
                      <a:lnTo>
                        <a:pt x="286" y="299"/>
                      </a:lnTo>
                      <a:lnTo>
                        <a:pt x="138" y="141"/>
                      </a:lnTo>
                      <a:lnTo>
                        <a:pt x="13" y="27"/>
                      </a:lnTo>
                      <a:lnTo>
                        <a:pt x="0" y="18"/>
                      </a:lnTo>
                      <a:close/>
                    </a:path>
                  </a:pathLst>
                </a:custGeom>
                <a:solidFill>
                  <a:srgbClr val="458161">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0" rIns="91440" bIns="45720" numCol="1" anchor="t" anchorCtr="0" compatLnSpc="1">
                  <a:prstTxWarp prst="textNoShape">
                    <a:avLst/>
                  </a:prstTxWarp>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5" name="Freeform 2660">
                  <a:extLst>
                    <a:ext uri="{FF2B5EF4-FFF2-40B4-BE49-F238E27FC236}">
                      <a16:creationId xmlns:a16="http://schemas.microsoft.com/office/drawing/2014/main" id="{6BA541A9-4844-4ABD-8B17-07E70E1CEDEE}"/>
                    </a:ext>
                  </a:extLst>
                </p:cNvPr>
                <p:cNvSpPr>
                  <a:spLocks/>
                </p:cNvSpPr>
                <p:nvPr/>
              </p:nvSpPr>
              <p:spPr bwMode="auto">
                <a:xfrm flipH="1">
                  <a:off x="4394060" y="4507512"/>
                  <a:ext cx="1707589" cy="742187"/>
                </a:xfrm>
                <a:custGeom>
                  <a:avLst/>
                  <a:gdLst>
                    <a:gd name="T0" fmla="*/ 2449 w 2449"/>
                    <a:gd name="T1" fmla="*/ 0 h 1061"/>
                    <a:gd name="T2" fmla="*/ 2449 w 2449"/>
                    <a:gd name="T3" fmla="*/ 19 h 1061"/>
                    <a:gd name="T4" fmla="*/ 2431 w 2449"/>
                    <a:gd name="T5" fmla="*/ 157 h 1061"/>
                    <a:gd name="T6" fmla="*/ 2400 w 2449"/>
                    <a:gd name="T7" fmla="*/ 286 h 1061"/>
                    <a:gd name="T8" fmla="*/ 2360 w 2449"/>
                    <a:gd name="T9" fmla="*/ 398 h 1061"/>
                    <a:gd name="T10" fmla="*/ 2325 w 2449"/>
                    <a:gd name="T11" fmla="*/ 477 h 1061"/>
                    <a:gd name="T12" fmla="*/ 2281 w 2449"/>
                    <a:gd name="T13" fmla="*/ 556 h 1061"/>
                    <a:gd name="T14" fmla="*/ 2228 w 2449"/>
                    <a:gd name="T15" fmla="*/ 636 h 1061"/>
                    <a:gd name="T16" fmla="*/ 2165 w 2449"/>
                    <a:gd name="T17" fmla="*/ 715 h 1061"/>
                    <a:gd name="T18" fmla="*/ 2090 w 2449"/>
                    <a:gd name="T19" fmla="*/ 792 h 1061"/>
                    <a:gd name="T20" fmla="*/ 2005 w 2449"/>
                    <a:gd name="T21" fmla="*/ 866 h 1061"/>
                    <a:gd name="T22" fmla="*/ 1906 w 2449"/>
                    <a:gd name="T23" fmla="*/ 933 h 1061"/>
                    <a:gd name="T24" fmla="*/ 1852 w 2449"/>
                    <a:gd name="T25" fmla="*/ 964 h 1061"/>
                    <a:gd name="T26" fmla="*/ 1817 w 2449"/>
                    <a:gd name="T27" fmla="*/ 982 h 1061"/>
                    <a:gd name="T28" fmla="*/ 1747 w 2449"/>
                    <a:gd name="T29" fmla="*/ 1011 h 1061"/>
                    <a:gd name="T30" fmla="*/ 1674 w 2449"/>
                    <a:gd name="T31" fmla="*/ 1034 h 1061"/>
                    <a:gd name="T32" fmla="*/ 1600 w 2449"/>
                    <a:gd name="T33" fmla="*/ 1050 h 1061"/>
                    <a:gd name="T34" fmla="*/ 1486 w 2449"/>
                    <a:gd name="T35" fmla="*/ 1061 h 1061"/>
                    <a:gd name="T36" fmla="*/ 1332 w 2449"/>
                    <a:gd name="T37" fmla="*/ 1058 h 1061"/>
                    <a:gd name="T38" fmla="*/ 1176 w 2449"/>
                    <a:gd name="T39" fmla="*/ 1034 h 1061"/>
                    <a:gd name="T40" fmla="*/ 1021 w 2449"/>
                    <a:gd name="T41" fmla="*/ 994 h 1061"/>
                    <a:gd name="T42" fmla="*/ 869 w 2449"/>
                    <a:gd name="T43" fmla="*/ 941 h 1061"/>
                    <a:gd name="T44" fmla="*/ 723 w 2449"/>
                    <a:gd name="T45" fmla="*/ 877 h 1061"/>
                    <a:gd name="T46" fmla="*/ 583 w 2449"/>
                    <a:gd name="T47" fmla="*/ 809 h 1061"/>
                    <a:gd name="T48" fmla="*/ 453 w 2449"/>
                    <a:gd name="T49" fmla="*/ 737 h 1061"/>
                    <a:gd name="T50" fmla="*/ 280 w 2449"/>
                    <a:gd name="T51" fmla="*/ 630 h 1061"/>
                    <a:gd name="T52" fmla="*/ 35 w 2449"/>
                    <a:gd name="T53" fmla="*/ 455 h 1061"/>
                    <a:gd name="T54" fmla="*/ 0 w 2449"/>
                    <a:gd name="T55" fmla="*/ 426 h 1061"/>
                    <a:gd name="T56" fmla="*/ 27 w 2449"/>
                    <a:gd name="T57" fmla="*/ 432 h 1061"/>
                    <a:gd name="T58" fmla="*/ 305 w 2449"/>
                    <a:gd name="T59" fmla="*/ 476 h 1061"/>
                    <a:gd name="T60" fmla="*/ 628 w 2449"/>
                    <a:gd name="T61" fmla="*/ 507 h 1061"/>
                    <a:gd name="T62" fmla="*/ 867 w 2449"/>
                    <a:gd name="T63" fmla="*/ 518 h 1061"/>
                    <a:gd name="T64" fmla="*/ 1109 w 2449"/>
                    <a:gd name="T65" fmla="*/ 515 h 1061"/>
                    <a:gd name="T66" fmla="*/ 1285 w 2449"/>
                    <a:gd name="T67" fmla="*/ 498 h 1061"/>
                    <a:gd name="T68" fmla="*/ 1397 w 2449"/>
                    <a:gd name="T69" fmla="*/ 478 h 1061"/>
                    <a:gd name="T70" fmla="*/ 1449 w 2449"/>
                    <a:gd name="T71" fmla="*/ 467 h 1061"/>
                    <a:gd name="T72" fmla="*/ 1561 w 2449"/>
                    <a:gd name="T73" fmla="*/ 437 h 1061"/>
                    <a:gd name="T74" fmla="*/ 1769 w 2449"/>
                    <a:gd name="T75" fmla="*/ 367 h 1061"/>
                    <a:gd name="T76" fmla="*/ 1953 w 2449"/>
                    <a:gd name="T77" fmla="*/ 292 h 1061"/>
                    <a:gd name="T78" fmla="*/ 2111 w 2449"/>
                    <a:gd name="T79" fmla="*/ 214 h 1061"/>
                    <a:gd name="T80" fmla="*/ 2299 w 2449"/>
                    <a:gd name="T81" fmla="*/ 105 h 1061"/>
                    <a:gd name="T82" fmla="*/ 2436 w 2449"/>
                    <a:gd name="T83" fmla="*/ 9 h 1061"/>
                    <a:gd name="T84" fmla="*/ 2449 w 2449"/>
                    <a:gd name="T85" fmla="*/ 0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49" h="1061">
                      <a:moveTo>
                        <a:pt x="2449" y="0"/>
                      </a:moveTo>
                      <a:lnTo>
                        <a:pt x="2449" y="19"/>
                      </a:lnTo>
                      <a:lnTo>
                        <a:pt x="2431" y="157"/>
                      </a:lnTo>
                      <a:lnTo>
                        <a:pt x="2400" y="286"/>
                      </a:lnTo>
                      <a:lnTo>
                        <a:pt x="2360" y="398"/>
                      </a:lnTo>
                      <a:lnTo>
                        <a:pt x="2325" y="477"/>
                      </a:lnTo>
                      <a:lnTo>
                        <a:pt x="2281" y="556"/>
                      </a:lnTo>
                      <a:lnTo>
                        <a:pt x="2228" y="636"/>
                      </a:lnTo>
                      <a:lnTo>
                        <a:pt x="2165" y="715"/>
                      </a:lnTo>
                      <a:lnTo>
                        <a:pt x="2090" y="792"/>
                      </a:lnTo>
                      <a:lnTo>
                        <a:pt x="2005" y="866"/>
                      </a:lnTo>
                      <a:lnTo>
                        <a:pt x="1906" y="933"/>
                      </a:lnTo>
                      <a:lnTo>
                        <a:pt x="1852" y="964"/>
                      </a:lnTo>
                      <a:lnTo>
                        <a:pt x="1817" y="982"/>
                      </a:lnTo>
                      <a:lnTo>
                        <a:pt x="1747" y="1011"/>
                      </a:lnTo>
                      <a:lnTo>
                        <a:pt x="1674" y="1034"/>
                      </a:lnTo>
                      <a:lnTo>
                        <a:pt x="1600" y="1050"/>
                      </a:lnTo>
                      <a:lnTo>
                        <a:pt x="1486" y="1061"/>
                      </a:lnTo>
                      <a:lnTo>
                        <a:pt x="1332" y="1058"/>
                      </a:lnTo>
                      <a:lnTo>
                        <a:pt x="1176" y="1034"/>
                      </a:lnTo>
                      <a:lnTo>
                        <a:pt x="1021" y="994"/>
                      </a:lnTo>
                      <a:lnTo>
                        <a:pt x="869" y="941"/>
                      </a:lnTo>
                      <a:lnTo>
                        <a:pt x="723" y="877"/>
                      </a:lnTo>
                      <a:lnTo>
                        <a:pt x="583" y="809"/>
                      </a:lnTo>
                      <a:lnTo>
                        <a:pt x="453" y="737"/>
                      </a:lnTo>
                      <a:lnTo>
                        <a:pt x="280" y="630"/>
                      </a:lnTo>
                      <a:lnTo>
                        <a:pt x="35" y="455"/>
                      </a:lnTo>
                      <a:lnTo>
                        <a:pt x="0" y="426"/>
                      </a:lnTo>
                      <a:lnTo>
                        <a:pt x="27" y="432"/>
                      </a:lnTo>
                      <a:lnTo>
                        <a:pt x="305" y="476"/>
                      </a:lnTo>
                      <a:lnTo>
                        <a:pt x="628" y="507"/>
                      </a:lnTo>
                      <a:lnTo>
                        <a:pt x="867" y="518"/>
                      </a:lnTo>
                      <a:lnTo>
                        <a:pt x="1109" y="515"/>
                      </a:lnTo>
                      <a:lnTo>
                        <a:pt x="1285" y="498"/>
                      </a:lnTo>
                      <a:lnTo>
                        <a:pt x="1397" y="478"/>
                      </a:lnTo>
                      <a:lnTo>
                        <a:pt x="1449" y="467"/>
                      </a:lnTo>
                      <a:lnTo>
                        <a:pt x="1561" y="437"/>
                      </a:lnTo>
                      <a:lnTo>
                        <a:pt x="1769" y="367"/>
                      </a:lnTo>
                      <a:lnTo>
                        <a:pt x="1953" y="292"/>
                      </a:lnTo>
                      <a:lnTo>
                        <a:pt x="2111" y="214"/>
                      </a:lnTo>
                      <a:lnTo>
                        <a:pt x="2299" y="105"/>
                      </a:lnTo>
                      <a:lnTo>
                        <a:pt x="2436" y="9"/>
                      </a:lnTo>
                      <a:lnTo>
                        <a:pt x="2449" y="0"/>
                      </a:lnTo>
                      <a:close/>
                    </a:path>
                  </a:pathLst>
                </a:custGeom>
                <a:solidFill>
                  <a:srgbClr val="A3CDB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548640" bIns="91440" numCol="1" anchor="b" anchorCtr="0" compatLnSpc="1">
                  <a:prstTxWarp prst="textNoShape">
                    <a:avLst/>
                  </a:prstTxWarp>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Freeform 2661">
                  <a:extLst>
                    <a:ext uri="{FF2B5EF4-FFF2-40B4-BE49-F238E27FC236}">
                      <a16:creationId xmlns:a16="http://schemas.microsoft.com/office/drawing/2014/main" id="{7F69410C-82FD-4F09-B2CA-6A98712C1AA1}"/>
                    </a:ext>
                  </a:extLst>
                </p:cNvPr>
                <p:cNvSpPr>
                  <a:spLocks/>
                </p:cNvSpPr>
                <p:nvPr/>
              </p:nvSpPr>
              <p:spPr bwMode="auto">
                <a:xfrm flipH="1">
                  <a:off x="5334349" y="4164321"/>
                  <a:ext cx="1297434" cy="1308595"/>
                </a:xfrm>
                <a:custGeom>
                  <a:avLst/>
                  <a:gdLst>
                    <a:gd name="T0" fmla="*/ 1860 w 1860"/>
                    <a:gd name="T1" fmla="*/ 1653 h 1876"/>
                    <a:gd name="T2" fmla="*/ 1845 w 1860"/>
                    <a:gd name="T3" fmla="*/ 1664 h 1876"/>
                    <a:gd name="T4" fmla="*/ 1727 w 1860"/>
                    <a:gd name="T5" fmla="*/ 1737 h 1876"/>
                    <a:gd name="T6" fmla="*/ 1606 w 1860"/>
                    <a:gd name="T7" fmla="*/ 1793 h 1876"/>
                    <a:gd name="T8" fmla="*/ 1494 w 1860"/>
                    <a:gd name="T9" fmla="*/ 1830 h 1876"/>
                    <a:gd name="T10" fmla="*/ 1411 w 1860"/>
                    <a:gd name="T11" fmla="*/ 1851 h 1876"/>
                    <a:gd name="T12" fmla="*/ 1320 w 1860"/>
                    <a:gd name="T13" fmla="*/ 1867 h 1876"/>
                    <a:gd name="T14" fmla="*/ 1224 w 1860"/>
                    <a:gd name="T15" fmla="*/ 1876 h 1876"/>
                    <a:gd name="T16" fmla="*/ 1123 w 1860"/>
                    <a:gd name="T17" fmla="*/ 1876 h 1876"/>
                    <a:gd name="T18" fmla="*/ 1018 w 1860"/>
                    <a:gd name="T19" fmla="*/ 1865 h 1876"/>
                    <a:gd name="T20" fmla="*/ 906 w 1860"/>
                    <a:gd name="T21" fmla="*/ 1843 h 1876"/>
                    <a:gd name="T22" fmla="*/ 792 w 1860"/>
                    <a:gd name="T23" fmla="*/ 1808 h 1876"/>
                    <a:gd name="T24" fmla="*/ 734 w 1860"/>
                    <a:gd name="T25" fmla="*/ 1785 h 1876"/>
                    <a:gd name="T26" fmla="*/ 699 w 1860"/>
                    <a:gd name="T27" fmla="*/ 1769 h 1876"/>
                    <a:gd name="T28" fmla="*/ 632 w 1860"/>
                    <a:gd name="T29" fmla="*/ 1733 h 1876"/>
                    <a:gd name="T30" fmla="*/ 569 w 1860"/>
                    <a:gd name="T31" fmla="*/ 1690 h 1876"/>
                    <a:gd name="T32" fmla="*/ 511 w 1860"/>
                    <a:gd name="T33" fmla="*/ 1641 h 1876"/>
                    <a:gd name="T34" fmla="*/ 431 w 1860"/>
                    <a:gd name="T35" fmla="*/ 1561 h 1876"/>
                    <a:gd name="T36" fmla="*/ 337 w 1860"/>
                    <a:gd name="T37" fmla="*/ 1438 h 1876"/>
                    <a:gd name="T38" fmla="*/ 260 w 1860"/>
                    <a:gd name="T39" fmla="*/ 1300 h 1876"/>
                    <a:gd name="T40" fmla="*/ 193 w 1860"/>
                    <a:gd name="T41" fmla="*/ 1154 h 1876"/>
                    <a:gd name="T42" fmla="*/ 140 w 1860"/>
                    <a:gd name="T43" fmla="*/ 1002 h 1876"/>
                    <a:gd name="T44" fmla="*/ 99 w 1860"/>
                    <a:gd name="T45" fmla="*/ 848 h 1876"/>
                    <a:gd name="T46" fmla="*/ 65 w 1860"/>
                    <a:gd name="T47" fmla="*/ 696 h 1876"/>
                    <a:gd name="T48" fmla="*/ 42 w 1860"/>
                    <a:gd name="T49" fmla="*/ 550 h 1876"/>
                    <a:gd name="T50" fmla="*/ 17 w 1860"/>
                    <a:gd name="T51" fmla="*/ 346 h 1876"/>
                    <a:gd name="T52" fmla="*/ 0 w 1860"/>
                    <a:gd name="T53" fmla="*/ 47 h 1876"/>
                    <a:gd name="T54" fmla="*/ 2 w 1860"/>
                    <a:gd name="T55" fmla="*/ 0 h 1876"/>
                    <a:gd name="T56" fmla="*/ 15 w 1860"/>
                    <a:gd name="T57" fmla="*/ 26 h 1876"/>
                    <a:gd name="T58" fmla="*/ 153 w 1860"/>
                    <a:gd name="T59" fmla="*/ 270 h 1876"/>
                    <a:gd name="T60" fmla="*/ 330 w 1860"/>
                    <a:gd name="T61" fmla="*/ 543 h 1876"/>
                    <a:gd name="T62" fmla="*/ 470 w 1860"/>
                    <a:gd name="T63" fmla="*/ 738 h 1876"/>
                    <a:gd name="T64" fmla="*/ 624 w 1860"/>
                    <a:gd name="T65" fmla="*/ 924 h 1876"/>
                    <a:gd name="T66" fmla="*/ 747 w 1860"/>
                    <a:gd name="T67" fmla="*/ 1051 h 1876"/>
                    <a:gd name="T68" fmla="*/ 831 w 1860"/>
                    <a:gd name="T69" fmla="*/ 1126 h 1876"/>
                    <a:gd name="T70" fmla="*/ 873 w 1860"/>
                    <a:gd name="T71" fmla="*/ 1160 h 1876"/>
                    <a:gd name="T72" fmla="*/ 966 w 1860"/>
                    <a:gd name="T73" fmla="*/ 1230 h 1876"/>
                    <a:gd name="T74" fmla="*/ 1150 w 1860"/>
                    <a:gd name="T75" fmla="*/ 1349 h 1876"/>
                    <a:gd name="T76" fmla="*/ 1324 w 1860"/>
                    <a:gd name="T77" fmla="*/ 1445 h 1876"/>
                    <a:gd name="T78" fmla="*/ 1483 w 1860"/>
                    <a:gd name="T79" fmla="*/ 1520 h 1876"/>
                    <a:gd name="T80" fmla="*/ 1684 w 1860"/>
                    <a:gd name="T81" fmla="*/ 1601 h 1876"/>
                    <a:gd name="T82" fmla="*/ 1845 w 1860"/>
                    <a:gd name="T83" fmla="*/ 1649 h 1876"/>
                    <a:gd name="T84" fmla="*/ 1860 w 1860"/>
                    <a:gd name="T85" fmla="*/ 1653 h 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0" h="1876">
                      <a:moveTo>
                        <a:pt x="1860" y="1653"/>
                      </a:moveTo>
                      <a:lnTo>
                        <a:pt x="1845" y="1664"/>
                      </a:lnTo>
                      <a:lnTo>
                        <a:pt x="1727" y="1737"/>
                      </a:lnTo>
                      <a:lnTo>
                        <a:pt x="1606" y="1793"/>
                      </a:lnTo>
                      <a:lnTo>
                        <a:pt x="1494" y="1830"/>
                      </a:lnTo>
                      <a:lnTo>
                        <a:pt x="1411" y="1851"/>
                      </a:lnTo>
                      <a:lnTo>
                        <a:pt x="1320" y="1867"/>
                      </a:lnTo>
                      <a:lnTo>
                        <a:pt x="1224" y="1876"/>
                      </a:lnTo>
                      <a:lnTo>
                        <a:pt x="1123" y="1876"/>
                      </a:lnTo>
                      <a:lnTo>
                        <a:pt x="1018" y="1865"/>
                      </a:lnTo>
                      <a:lnTo>
                        <a:pt x="906" y="1843"/>
                      </a:lnTo>
                      <a:lnTo>
                        <a:pt x="792" y="1808"/>
                      </a:lnTo>
                      <a:lnTo>
                        <a:pt x="734" y="1785"/>
                      </a:lnTo>
                      <a:lnTo>
                        <a:pt x="699" y="1769"/>
                      </a:lnTo>
                      <a:lnTo>
                        <a:pt x="632" y="1733"/>
                      </a:lnTo>
                      <a:lnTo>
                        <a:pt x="569" y="1690"/>
                      </a:lnTo>
                      <a:lnTo>
                        <a:pt x="511" y="1641"/>
                      </a:lnTo>
                      <a:lnTo>
                        <a:pt x="431" y="1561"/>
                      </a:lnTo>
                      <a:lnTo>
                        <a:pt x="337" y="1438"/>
                      </a:lnTo>
                      <a:lnTo>
                        <a:pt x="260" y="1300"/>
                      </a:lnTo>
                      <a:lnTo>
                        <a:pt x="193" y="1154"/>
                      </a:lnTo>
                      <a:lnTo>
                        <a:pt x="140" y="1002"/>
                      </a:lnTo>
                      <a:lnTo>
                        <a:pt x="99" y="848"/>
                      </a:lnTo>
                      <a:lnTo>
                        <a:pt x="65" y="696"/>
                      </a:lnTo>
                      <a:lnTo>
                        <a:pt x="42" y="550"/>
                      </a:lnTo>
                      <a:lnTo>
                        <a:pt x="17" y="346"/>
                      </a:lnTo>
                      <a:lnTo>
                        <a:pt x="0" y="47"/>
                      </a:lnTo>
                      <a:lnTo>
                        <a:pt x="2" y="0"/>
                      </a:lnTo>
                      <a:lnTo>
                        <a:pt x="15" y="26"/>
                      </a:lnTo>
                      <a:lnTo>
                        <a:pt x="153" y="270"/>
                      </a:lnTo>
                      <a:lnTo>
                        <a:pt x="330" y="543"/>
                      </a:lnTo>
                      <a:lnTo>
                        <a:pt x="470" y="738"/>
                      </a:lnTo>
                      <a:lnTo>
                        <a:pt x="624" y="924"/>
                      </a:lnTo>
                      <a:lnTo>
                        <a:pt x="747" y="1051"/>
                      </a:lnTo>
                      <a:lnTo>
                        <a:pt x="831" y="1126"/>
                      </a:lnTo>
                      <a:lnTo>
                        <a:pt x="873" y="1160"/>
                      </a:lnTo>
                      <a:lnTo>
                        <a:pt x="966" y="1230"/>
                      </a:lnTo>
                      <a:lnTo>
                        <a:pt x="1150" y="1349"/>
                      </a:lnTo>
                      <a:lnTo>
                        <a:pt x="1324" y="1445"/>
                      </a:lnTo>
                      <a:lnTo>
                        <a:pt x="1483" y="1520"/>
                      </a:lnTo>
                      <a:lnTo>
                        <a:pt x="1684" y="1601"/>
                      </a:lnTo>
                      <a:lnTo>
                        <a:pt x="1845" y="1649"/>
                      </a:lnTo>
                      <a:lnTo>
                        <a:pt x="1860" y="1653"/>
                      </a:lnTo>
                      <a:close/>
                    </a:path>
                  </a:pathLst>
                </a:custGeom>
                <a:solidFill>
                  <a:srgbClr val="458161">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548640" bIns="45720" numCol="1" anchor="b" anchorCtr="0" compatLnSpc="1">
                  <a:prstTxWarp prst="textNoShape">
                    <a:avLst/>
                  </a:prstTxWarp>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grpSp>
        <p:sp>
          <p:nvSpPr>
            <p:cNvPr id="17" name="Rectangle: Rounded Corners 108">
              <a:extLst>
                <a:ext uri="{FF2B5EF4-FFF2-40B4-BE49-F238E27FC236}">
                  <a16:creationId xmlns:a16="http://schemas.microsoft.com/office/drawing/2014/main" id="{E4132A70-5013-48FD-B5B4-DFB3FC132C38}"/>
                </a:ext>
              </a:extLst>
            </p:cNvPr>
            <p:cNvSpPr/>
            <p:nvPr/>
          </p:nvSpPr>
          <p:spPr>
            <a:xfrm flipH="1">
              <a:off x="404065" y="4250237"/>
              <a:ext cx="3615566" cy="817094"/>
            </a:xfrm>
            <a:prstGeom prst="roundRect">
              <a:avLst>
                <a:gd name="adj" fmla="val 4830"/>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spcAft>
                  <a:spcPts val="450"/>
                </a:spcAft>
                <a:defRPr/>
              </a:pPr>
              <a:r>
                <a:rPr lang="en-US" sz="1600" b="1" kern="0" noProof="1">
                  <a:solidFill>
                    <a:srgbClr val="145431"/>
                  </a:solidFill>
                  <a:latin typeface="Arial" panose="020B0604020202020204" pitchFamily="34" charset="0"/>
                  <a:cs typeface="Arial" panose="020B0604020202020204" pitchFamily="34" charset="0"/>
                </a:rPr>
                <a:t>Facilitate access to information &amp; research facilities</a:t>
              </a:r>
            </a:p>
          </p:txBody>
        </p:sp>
        <p:sp>
          <p:nvSpPr>
            <p:cNvPr id="18" name="Rectangle: Rounded Corners 123">
              <a:extLst>
                <a:ext uri="{FF2B5EF4-FFF2-40B4-BE49-F238E27FC236}">
                  <a16:creationId xmlns:a16="http://schemas.microsoft.com/office/drawing/2014/main" id="{6C8DB18E-EE11-42AA-A41B-50C126EA0CCF}"/>
                </a:ext>
              </a:extLst>
            </p:cNvPr>
            <p:cNvSpPr/>
            <p:nvPr/>
          </p:nvSpPr>
          <p:spPr>
            <a:xfrm flipH="1">
              <a:off x="7976651" y="3361222"/>
              <a:ext cx="4033584" cy="1312572"/>
            </a:xfrm>
            <a:prstGeom prst="roundRect">
              <a:avLst>
                <a:gd name="adj" fmla="val 10961"/>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lvl="0">
                <a:defRPr/>
              </a:pPr>
              <a:r>
                <a:rPr lang="en-US" sz="1600" b="1" kern="0" dirty="0">
                  <a:solidFill>
                    <a:srgbClr val="145431"/>
                  </a:solidFill>
                  <a:latin typeface="Arial" panose="020B0604020202020204" pitchFamily="34" charset="0"/>
                  <a:cs typeface="Arial" panose="020B0604020202020204" pitchFamily="34" charset="0"/>
                </a:rPr>
                <a:t>Support a gender-balanced, transdisciplinary global community of scientists, technologists, and innovators to achieve the goals</a:t>
              </a:r>
            </a:p>
          </p:txBody>
        </p:sp>
        <p:sp>
          <p:nvSpPr>
            <p:cNvPr id="19" name="Rectangle: Rounded Corners 128">
              <a:extLst>
                <a:ext uri="{FF2B5EF4-FFF2-40B4-BE49-F238E27FC236}">
                  <a16:creationId xmlns:a16="http://schemas.microsoft.com/office/drawing/2014/main" id="{69FD47C9-8358-4BE3-B626-BE9D1384A83D}"/>
                </a:ext>
              </a:extLst>
            </p:cNvPr>
            <p:cNvSpPr/>
            <p:nvPr/>
          </p:nvSpPr>
          <p:spPr>
            <a:xfrm flipH="1">
              <a:off x="-520358" y="3413575"/>
              <a:ext cx="4424179" cy="453355"/>
            </a:xfrm>
            <a:prstGeom prst="roundRect">
              <a:avLst/>
            </a:prstGeom>
            <a:solidFill>
              <a:srgbClr val="FFFFFF">
                <a:lumMod val="95000"/>
                <a:alpha val="69000"/>
              </a:srgbClr>
            </a:solidFill>
            <a:ln w="12700" cap="flat" cmpd="sng" algn="ctr">
              <a:noFill/>
              <a:prstDash val="solid"/>
              <a:miter lim="800000"/>
            </a:ln>
            <a:effectLst/>
          </p:spPr>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a:spcAft>
                  <a:spcPts val="450"/>
                </a:spcAft>
                <a:defRPr/>
              </a:pPr>
              <a:r>
                <a:rPr lang="en-US" sz="1600" b="1" kern="0" noProof="1">
                  <a:solidFill>
                    <a:srgbClr val="145431"/>
                  </a:solidFill>
                  <a:latin typeface="Arial" panose="020B0604020202020204" pitchFamily="34" charset="0"/>
                  <a:cs typeface="Arial" panose="020B0604020202020204" pitchFamily="34" charset="0"/>
                </a:rPr>
                <a:t>Develop and share novel scientific tools</a:t>
              </a:r>
              <a:endParaRPr lang="en-US" sz="1600" kern="0" noProof="1">
                <a:solidFill>
                  <a:srgbClr val="145431"/>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E8A4EA4B-575B-463E-BF7A-9E0B5244D457}"/>
                </a:ext>
              </a:extLst>
            </p:cNvPr>
            <p:cNvSpPr/>
            <p:nvPr/>
          </p:nvSpPr>
          <p:spPr>
            <a:xfrm rot="21548742" flipH="1">
              <a:off x="4230928" y="2328283"/>
              <a:ext cx="418524" cy="421102"/>
            </a:xfrm>
            <a:prstGeom prst="ellipse">
              <a:avLst/>
            </a:prstGeom>
            <a:solidFill>
              <a:srgbClr val="0F3F25"/>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a</a:t>
              </a:r>
            </a:p>
          </p:txBody>
        </p:sp>
        <p:sp>
          <p:nvSpPr>
            <p:cNvPr id="22" name="Oval 21">
              <a:extLst>
                <a:ext uri="{FF2B5EF4-FFF2-40B4-BE49-F238E27FC236}">
                  <a16:creationId xmlns:a16="http://schemas.microsoft.com/office/drawing/2014/main" id="{C559D382-8F4C-43D6-8BBA-5513AB9F6FF2}"/>
                </a:ext>
              </a:extLst>
            </p:cNvPr>
            <p:cNvSpPr/>
            <p:nvPr/>
          </p:nvSpPr>
          <p:spPr>
            <a:xfrm rot="21548742" flipH="1">
              <a:off x="6958026" y="2205810"/>
              <a:ext cx="418524" cy="421102"/>
            </a:xfrm>
            <a:prstGeom prst="ellipse">
              <a:avLst/>
            </a:prstGeom>
            <a:solidFill>
              <a:srgbClr val="DCECE4"/>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cs typeface="Calibri" panose="020F0502020204030204" pitchFamily="34" charset="0"/>
                </a:rPr>
                <a:t>b</a:t>
              </a:r>
            </a:p>
          </p:txBody>
        </p:sp>
        <p:sp>
          <p:nvSpPr>
            <p:cNvPr id="24" name="Oval 23">
              <a:extLst>
                <a:ext uri="{FF2B5EF4-FFF2-40B4-BE49-F238E27FC236}">
                  <a16:creationId xmlns:a16="http://schemas.microsoft.com/office/drawing/2014/main" id="{EA3AFA11-8329-4E41-9C85-5F3E969E182B}"/>
                </a:ext>
              </a:extLst>
            </p:cNvPr>
            <p:cNvSpPr/>
            <p:nvPr/>
          </p:nvSpPr>
          <p:spPr>
            <a:xfrm rot="21548742" flipH="1">
              <a:off x="3920962" y="3383105"/>
              <a:ext cx="418524" cy="421102"/>
            </a:xfrm>
            <a:prstGeom prst="ellipse">
              <a:avLst/>
            </a:prstGeom>
            <a:solidFill>
              <a:srgbClr val="346149"/>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g</a:t>
              </a:r>
            </a:p>
          </p:txBody>
        </p:sp>
        <p:sp>
          <p:nvSpPr>
            <p:cNvPr id="25" name="Oval 24">
              <a:extLst>
                <a:ext uri="{FF2B5EF4-FFF2-40B4-BE49-F238E27FC236}">
                  <a16:creationId xmlns:a16="http://schemas.microsoft.com/office/drawing/2014/main" id="{70FD93E2-DA68-4B36-925E-43219E2BF238}"/>
                </a:ext>
              </a:extLst>
            </p:cNvPr>
            <p:cNvSpPr/>
            <p:nvPr/>
          </p:nvSpPr>
          <p:spPr>
            <a:xfrm rot="21548742" flipH="1">
              <a:off x="7413456" y="3333345"/>
              <a:ext cx="418524" cy="421102"/>
            </a:xfrm>
            <a:prstGeom prst="ellipse">
              <a:avLst/>
            </a:prstGeom>
            <a:solidFill>
              <a:srgbClr val="C8E1D4"/>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600" b="1">
                  <a:solidFill>
                    <a:schemeClr val="tx1"/>
                  </a:solidFill>
                  <a:latin typeface="Calibri" panose="020F0502020204030204" pitchFamily="34" charset="0"/>
                  <a:cs typeface="Calibri" panose="020F0502020204030204" pitchFamily="34" charset="0"/>
                </a:rPr>
                <a:t>c</a:t>
              </a:r>
            </a:p>
          </p:txBody>
        </p:sp>
        <p:sp>
          <p:nvSpPr>
            <p:cNvPr id="27" name="Oval 26">
              <a:extLst>
                <a:ext uri="{FF2B5EF4-FFF2-40B4-BE49-F238E27FC236}">
                  <a16:creationId xmlns:a16="http://schemas.microsoft.com/office/drawing/2014/main" id="{7EB393FF-F4CB-49B9-9A1E-F442B0C95C17}"/>
                </a:ext>
              </a:extLst>
            </p:cNvPr>
            <p:cNvSpPr/>
            <p:nvPr/>
          </p:nvSpPr>
          <p:spPr>
            <a:xfrm rot="21548742" flipH="1">
              <a:off x="4053490" y="4163739"/>
              <a:ext cx="418524" cy="421102"/>
            </a:xfrm>
            <a:prstGeom prst="ellipse">
              <a:avLst/>
            </a:prstGeom>
            <a:solidFill>
              <a:srgbClr val="3F7559"/>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f</a:t>
              </a:r>
            </a:p>
          </p:txBody>
        </p:sp>
        <p:sp>
          <p:nvSpPr>
            <p:cNvPr id="28" name="Oval 27">
              <a:extLst>
                <a:ext uri="{FF2B5EF4-FFF2-40B4-BE49-F238E27FC236}">
                  <a16:creationId xmlns:a16="http://schemas.microsoft.com/office/drawing/2014/main" id="{0220070D-5650-41A9-BED7-15B9B5517F77}"/>
                </a:ext>
              </a:extLst>
            </p:cNvPr>
            <p:cNvSpPr/>
            <p:nvPr/>
          </p:nvSpPr>
          <p:spPr>
            <a:xfrm rot="21548742" flipH="1">
              <a:off x="7046513" y="4677103"/>
              <a:ext cx="418524" cy="421102"/>
            </a:xfrm>
            <a:prstGeom prst="ellipse">
              <a:avLst/>
            </a:prstGeom>
            <a:solidFill>
              <a:srgbClr val="85BEA0"/>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a:t>
              </a:r>
            </a:p>
          </p:txBody>
        </p:sp>
        <p:sp>
          <p:nvSpPr>
            <p:cNvPr id="31" name="Oval 30">
              <a:extLst>
                <a:ext uri="{FF2B5EF4-FFF2-40B4-BE49-F238E27FC236}">
                  <a16:creationId xmlns:a16="http://schemas.microsoft.com/office/drawing/2014/main" id="{EEC0C775-C725-4F0E-B8C3-60EECF4E3D5F}"/>
                </a:ext>
              </a:extLst>
            </p:cNvPr>
            <p:cNvSpPr/>
            <p:nvPr/>
          </p:nvSpPr>
          <p:spPr>
            <a:xfrm rot="21548742" flipH="1">
              <a:off x="5554091" y="5182509"/>
              <a:ext cx="418524" cy="421102"/>
            </a:xfrm>
            <a:prstGeom prst="ellipse">
              <a:avLst/>
            </a:prstGeom>
            <a:solidFill>
              <a:srgbClr val="67AD88"/>
            </a:solidFill>
            <a:ln w="12700" cap="flat" cmpd="sng" algn="ctr">
              <a:noFill/>
              <a:prstDash val="solid"/>
              <a:miter lim="800000"/>
            </a:ln>
            <a:effectLst>
              <a:outerShdw blurRad="50800" dist="50800" dir="2700000" sx="102000" sy="102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e</a:t>
              </a:r>
            </a:p>
          </p:txBody>
        </p:sp>
      </p:grpSp>
      <p:sp>
        <p:nvSpPr>
          <p:cNvPr id="2" name="Rectangle 1"/>
          <p:cNvSpPr/>
          <p:nvPr/>
        </p:nvSpPr>
        <p:spPr>
          <a:xfrm>
            <a:off x="703018" y="136720"/>
            <a:ext cx="10813229" cy="523220"/>
          </a:xfrm>
          <a:prstGeom prst="rect">
            <a:avLst/>
          </a:prstGeom>
        </p:spPr>
        <p:txBody>
          <a:bodyPr wrap="square">
            <a:spAutoFit/>
          </a:bodyPr>
          <a:lstStyle/>
          <a:p>
            <a:r>
              <a:rPr lang="en-US" sz="2800" b="1">
                <a:solidFill>
                  <a:schemeClr val="accent1">
                    <a:lumMod val="50000"/>
                  </a:schemeClr>
                </a:solidFill>
              </a:rPr>
              <a:t>CORDAP – Goals and Objectives</a:t>
            </a:r>
          </a:p>
        </p:txBody>
      </p:sp>
      <p:sp>
        <p:nvSpPr>
          <p:cNvPr id="35" name="TextBox 34"/>
          <p:cNvSpPr txBox="1"/>
          <p:nvPr/>
        </p:nvSpPr>
        <p:spPr>
          <a:xfrm>
            <a:off x="615567" y="5392580"/>
            <a:ext cx="11151515" cy="646331"/>
          </a:xfrm>
          <a:prstGeom prst="rect">
            <a:avLst/>
          </a:prstGeom>
          <a:noFill/>
        </p:spPr>
        <p:txBody>
          <a:bodyPr wrap="square" rtlCol="0">
            <a:spAutoFit/>
          </a:bodyPr>
          <a:lstStyle/>
          <a:p>
            <a:pPr algn="ctr"/>
            <a:r>
              <a:rPr lang="en-US" dirty="0"/>
              <a:t>Ambitious, inclusive, and unique– a global effort including all tropical, shallow, and deep-water corals: </a:t>
            </a:r>
          </a:p>
          <a:p>
            <a:pPr algn="ctr"/>
            <a:r>
              <a:rPr lang="en-US" i="1" dirty="0"/>
              <a:t>No Corals Left Behind</a:t>
            </a:r>
          </a:p>
        </p:txBody>
      </p:sp>
    </p:spTree>
    <p:extLst>
      <p:ext uri="{BB962C8B-B14F-4D97-AF65-F5344CB8AC3E}">
        <p14:creationId xmlns:p14="http://schemas.microsoft.com/office/powerpoint/2010/main" val="1806553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946672" y="446443"/>
            <a:ext cx="6321463" cy="738664"/>
          </a:xfrm>
          <a:prstGeom prst="rect">
            <a:avLst/>
          </a:prstGeom>
          <a:noFill/>
        </p:spPr>
        <p:txBody>
          <a:bodyPr wrap="square" rtlCol="0">
            <a:spAutoFit/>
          </a:bodyPr>
          <a:lstStyle/>
          <a:p>
            <a:r>
              <a:rPr lang="en-US" sz="2400" b="1">
                <a:solidFill>
                  <a:schemeClr val="accent1">
                    <a:lumMod val="50000"/>
                  </a:schemeClr>
                </a:solidFill>
                <a:latin typeface="Arial" panose="020B0604020202020204" pitchFamily="34" charset="0"/>
                <a:cs typeface="Arial" panose="020B0604020202020204" pitchFamily="34" charset="0"/>
              </a:rPr>
              <a:t>CORDAP – Strategic Plan for 2022-2025</a:t>
            </a:r>
          </a:p>
          <a:p>
            <a:endParaRPr lang="en-US">
              <a:latin typeface="Arial" panose="020B0604020202020204" pitchFamily="34" charset="0"/>
              <a:cs typeface="Arial" panose="020B0604020202020204" pitchFamily="34" charset="0"/>
            </a:endParaRPr>
          </a:p>
        </p:txBody>
      </p:sp>
      <p:sp>
        <p:nvSpPr>
          <p:cNvPr id="4" name="Rectangle 3"/>
          <p:cNvSpPr/>
          <p:nvPr/>
        </p:nvSpPr>
        <p:spPr>
          <a:xfrm>
            <a:off x="946672" y="1473229"/>
            <a:ext cx="6602990" cy="2585323"/>
          </a:xfrm>
          <a:prstGeom prst="rect">
            <a:avLst/>
          </a:prstGeom>
        </p:spPr>
        <p:txBody>
          <a:bodyPr wrap="square">
            <a:spAutoFit/>
          </a:bodyPr>
          <a:lstStyle/>
          <a:p>
            <a:r>
              <a:rPr lang="en-US" dirty="0">
                <a:solidFill>
                  <a:srgbClr val="001266"/>
                </a:solidFill>
                <a:latin typeface="Arial" panose="020B0604020202020204" pitchFamily="34" charset="0"/>
                <a:cs typeface="Arial" panose="020B0604020202020204" pitchFamily="34" charset="0"/>
              </a:rPr>
              <a:t>The plan:</a:t>
            </a:r>
          </a:p>
          <a:p>
            <a:endParaRPr lang="en-US" dirty="0">
              <a:solidFill>
                <a:srgbClr val="00126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1266"/>
                </a:solidFill>
                <a:latin typeface="Arial" panose="020B0604020202020204" pitchFamily="34" charset="0"/>
                <a:cs typeface="Arial" panose="020B0604020202020204" pitchFamily="34" charset="0"/>
              </a:rPr>
              <a:t>identifies how CORDAP will deliver the program, </a:t>
            </a:r>
          </a:p>
          <a:p>
            <a:pPr marL="285750" indent="-285750">
              <a:buFont typeface="Arial" panose="020B0604020202020204" pitchFamily="34" charset="0"/>
              <a:buChar char="•"/>
            </a:pPr>
            <a:r>
              <a:rPr lang="en-US" dirty="0">
                <a:solidFill>
                  <a:srgbClr val="001266"/>
                </a:solidFill>
                <a:latin typeface="Arial" panose="020B0604020202020204" pitchFamily="34" charset="0"/>
                <a:cs typeface="Arial" panose="020B0604020202020204" pitchFamily="34" charset="0"/>
              </a:rPr>
              <a:t>describes the approaches and types of projects it funds,</a:t>
            </a:r>
          </a:p>
          <a:p>
            <a:pPr marL="285750" indent="-285750">
              <a:buFont typeface="Arial" panose="020B0604020202020204" pitchFamily="34" charset="0"/>
              <a:buChar char="•"/>
            </a:pPr>
            <a:r>
              <a:rPr lang="en-US" dirty="0">
                <a:solidFill>
                  <a:srgbClr val="001266"/>
                </a:solidFill>
                <a:latin typeface="Arial" panose="020B0604020202020204" pitchFamily="34" charset="0"/>
                <a:cs typeface="Arial" panose="020B0604020202020204" pitchFamily="34" charset="0"/>
              </a:rPr>
              <a:t>focuses on the most pressing investment needs for directing the program over its first three years of operation, and</a:t>
            </a:r>
          </a:p>
          <a:p>
            <a:pPr marL="285750" indent="-285750">
              <a:buFont typeface="Arial" panose="020B0604020202020204" pitchFamily="34" charset="0"/>
              <a:buChar char="•"/>
            </a:pPr>
            <a:r>
              <a:rPr lang="en-US" dirty="0">
                <a:solidFill>
                  <a:srgbClr val="001266"/>
                </a:solidFill>
                <a:latin typeface="Arial" panose="020B0604020202020204" pitchFamily="34" charset="0"/>
                <a:cs typeface="Arial" panose="020B0604020202020204" pitchFamily="34" charset="0"/>
              </a:rPr>
              <a:t>presents areas where R&amp;D roadmaps should be developed before significant investment.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5" name="Rectangle 4"/>
          <p:cNvSpPr/>
          <p:nvPr/>
        </p:nvSpPr>
        <p:spPr>
          <a:xfrm>
            <a:off x="911809" y="3875016"/>
            <a:ext cx="6096000" cy="1200329"/>
          </a:xfrm>
          <a:prstGeom prst="rect">
            <a:avLst/>
          </a:prstGeom>
        </p:spPr>
        <p:txBody>
          <a:bodyPr>
            <a:spAutoFit/>
          </a:bodyPr>
          <a:lstStyle/>
          <a:p>
            <a:r>
              <a:rPr lang="en-US" dirty="0">
                <a:solidFill>
                  <a:srgbClr val="001266"/>
                </a:solidFill>
                <a:latin typeface="Arial" panose="020B0604020202020204" pitchFamily="34" charset="0"/>
                <a:cs typeface="Arial" panose="020B0604020202020204" pitchFamily="34" charset="0"/>
              </a:rPr>
              <a:t>CORDAP will invest in novel, early-phase ideas through to final proof-of-concept development and testing.</a:t>
            </a:r>
          </a:p>
          <a:p>
            <a:endParaRPr lang="en-US" dirty="0">
              <a:solidFill>
                <a:srgbClr val="001266"/>
              </a:solidFill>
              <a:latin typeface="Arial" panose="020B0604020202020204" pitchFamily="34" charset="0"/>
              <a:cs typeface="Arial" panose="020B0604020202020204" pitchFamily="34" charset="0"/>
            </a:endParaRPr>
          </a:p>
          <a:p>
            <a:r>
              <a:rPr lang="en-US" dirty="0">
                <a:solidFill>
                  <a:srgbClr val="001266"/>
                </a:solidFill>
                <a:latin typeface="Arial" panose="020B0604020202020204" pitchFamily="34" charset="0"/>
                <a:cs typeface="Arial" panose="020B0604020202020204" pitchFamily="34" charset="0"/>
              </a:rPr>
              <a:t>Available at </a:t>
            </a:r>
            <a:r>
              <a:rPr lang="en-US" dirty="0">
                <a:solidFill>
                  <a:srgbClr val="001266"/>
                </a:solidFill>
                <a:latin typeface="Arial" panose="020B0604020202020204" pitchFamily="34" charset="0"/>
                <a:cs typeface="Arial" panose="020B0604020202020204" pitchFamily="34" charset="0"/>
                <a:hlinkClick r:id="rId4" action="ppaction://hlinkfile"/>
              </a:rPr>
              <a:t>cordap.org</a:t>
            </a:r>
            <a:r>
              <a:rPr lang="en-US" dirty="0">
                <a:solidFill>
                  <a:srgbClr val="001266"/>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stretch>
            <a:fillRect/>
          </a:stretch>
        </p:blipFill>
        <p:spPr>
          <a:xfrm>
            <a:off x="8243156" y="905289"/>
            <a:ext cx="3598211" cy="4376716"/>
          </a:xfrm>
          <a:prstGeom prst="rect">
            <a:avLst/>
          </a:prstGeom>
        </p:spPr>
      </p:pic>
      <p:sp>
        <p:nvSpPr>
          <p:cNvPr id="3" name="TextBox 2">
            <a:extLst>
              <a:ext uri="{FF2B5EF4-FFF2-40B4-BE49-F238E27FC236}">
                <a16:creationId xmlns:a16="http://schemas.microsoft.com/office/drawing/2014/main" id="{E1EA7450-E87D-5C41-72B5-8510093CCDF5}"/>
              </a:ext>
            </a:extLst>
          </p:cNvPr>
          <p:cNvSpPr txBox="1"/>
          <p:nvPr/>
        </p:nvSpPr>
        <p:spPr>
          <a:xfrm>
            <a:off x="946672" y="5365127"/>
            <a:ext cx="108946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Arial"/>
              </a:rPr>
              <a:t>NOTE: </a:t>
            </a:r>
            <a:r>
              <a:rPr lang="en-US" dirty="0">
                <a:cs typeface="Arial"/>
              </a:rPr>
              <a:t>Use the project types and priority areas outlined in the call document (not those in the Strategic Plan), as they have been updated.</a:t>
            </a:r>
            <a:endParaRPr lang="en-US" dirty="0"/>
          </a:p>
        </p:txBody>
      </p:sp>
    </p:spTree>
    <p:extLst>
      <p:ext uri="{BB962C8B-B14F-4D97-AF65-F5344CB8AC3E}">
        <p14:creationId xmlns:p14="http://schemas.microsoft.com/office/powerpoint/2010/main" val="1618484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59"/>
            <a:ext cx="12192000" cy="744141"/>
          </a:xfrm>
          <a:prstGeom prst="rect">
            <a:avLst/>
          </a:prstGeom>
          <a:noFill/>
          <a:ln>
            <a:noFill/>
          </a:ln>
        </p:spPr>
      </p:pic>
      <p:sp>
        <p:nvSpPr>
          <p:cNvPr id="2" name="TextBox 1"/>
          <p:cNvSpPr txBox="1"/>
          <p:nvPr/>
        </p:nvSpPr>
        <p:spPr>
          <a:xfrm>
            <a:off x="695569" y="217661"/>
            <a:ext cx="9970638" cy="461665"/>
          </a:xfrm>
          <a:prstGeom prst="rect">
            <a:avLst/>
          </a:prstGeom>
          <a:noFill/>
        </p:spPr>
        <p:txBody>
          <a:bodyPr wrap="square" rtlCol="0">
            <a:spAutoFit/>
          </a:bodyPr>
          <a:lstStyle/>
          <a:p>
            <a:r>
              <a:rPr lang="en-US" sz="2400" b="1">
                <a:solidFill>
                  <a:schemeClr val="accent1">
                    <a:lumMod val="50000"/>
                  </a:schemeClr>
                </a:solidFill>
              </a:rPr>
              <a:t>CORDAP’s Coral Accelerator Program (CAP): Objectives and Goals</a:t>
            </a:r>
          </a:p>
        </p:txBody>
      </p:sp>
      <p:sp>
        <p:nvSpPr>
          <p:cNvPr id="3" name="Rectangle 2"/>
          <p:cNvSpPr/>
          <p:nvPr/>
        </p:nvSpPr>
        <p:spPr>
          <a:xfrm>
            <a:off x="256071" y="1273067"/>
            <a:ext cx="9206905" cy="4430572"/>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CORDAP will deliver:</a:t>
            </a:r>
          </a:p>
          <a:p>
            <a:pPr marL="800100" lvl="1"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technologies, methods, and processes that can be applied in conservation and restoration efforts across the world through existing national and international efforts.</a:t>
            </a:r>
          </a:p>
          <a:p>
            <a:pPr marL="800100" lvl="1"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innovation crucial to filling the significant gap between current and required global capabilities. </a:t>
            </a:r>
          </a:p>
          <a:p>
            <a:pPr marL="342900"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Projects funded under this program are expected to lead to significant</a:t>
            </a:r>
            <a:r>
              <a:rPr lang="en-US" sz="2000" i="1" dirty="0">
                <a:solidFill>
                  <a:schemeClr val="accent1">
                    <a:lumMod val="50000"/>
                  </a:schemeClr>
                </a:solidFill>
                <a:ea typeface="Calibri" panose="020F0502020204030204" pitchFamily="34" charset="0"/>
                <a:cs typeface="Arial" panose="020B0604020202020204" pitchFamily="34" charset="0"/>
              </a:rPr>
              <a:t> discoveries, innovations, and improvements </a:t>
            </a:r>
            <a:r>
              <a:rPr lang="en-US" sz="2000" dirty="0">
                <a:solidFill>
                  <a:schemeClr val="accent1">
                    <a:lumMod val="50000"/>
                  </a:schemeClr>
                </a:solidFill>
                <a:ea typeface="Calibri" panose="020F0502020204030204" pitchFamily="34" charset="0"/>
                <a:cs typeface="Arial" panose="020B0604020202020204" pitchFamily="34" charset="0"/>
              </a:rPr>
              <a:t>over the current state-of-the-art.  </a:t>
            </a:r>
          </a:p>
          <a:p>
            <a:pPr marL="342900"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Proposals </a:t>
            </a:r>
            <a:r>
              <a:rPr lang="en-US" sz="2000" i="1" dirty="0">
                <a:solidFill>
                  <a:schemeClr val="accent1">
                    <a:lumMod val="50000"/>
                  </a:schemeClr>
                </a:solidFill>
                <a:ea typeface="Calibri" panose="020F0502020204030204" pitchFamily="34" charset="0"/>
                <a:cs typeface="Arial" panose="020B0604020202020204" pitchFamily="34" charset="0"/>
              </a:rPr>
              <a:t>transcending different disciplines and fields</a:t>
            </a:r>
            <a:r>
              <a:rPr lang="en-US" sz="2000" dirty="0">
                <a:solidFill>
                  <a:schemeClr val="accent1">
                    <a:lumMod val="50000"/>
                  </a:schemeClr>
                </a:solidFill>
                <a:ea typeface="Calibri" panose="020F0502020204030204" pitchFamily="34" charset="0"/>
                <a:cs typeface="Arial" panose="020B0604020202020204" pitchFamily="34" charset="0"/>
              </a:rPr>
              <a:t>, and </a:t>
            </a:r>
            <a:r>
              <a:rPr lang="en-US" sz="2000" i="1" dirty="0">
                <a:solidFill>
                  <a:schemeClr val="accent1">
                    <a:lumMod val="50000"/>
                  </a:schemeClr>
                </a:solidFill>
                <a:ea typeface="Calibri" panose="020F0502020204030204" pitchFamily="34" charset="0"/>
                <a:cs typeface="Arial" panose="020B0604020202020204" pitchFamily="34" charset="0"/>
              </a:rPr>
              <a:t>including end- users </a:t>
            </a:r>
            <a:r>
              <a:rPr lang="en-US" sz="2000" dirty="0">
                <a:solidFill>
                  <a:schemeClr val="accent1">
                    <a:lumMod val="50000"/>
                  </a:schemeClr>
                </a:solidFill>
                <a:ea typeface="Calibri" panose="020F0502020204030204" pitchFamily="34" charset="0"/>
                <a:cs typeface="Arial" panose="020B0604020202020204" pitchFamily="34" charset="0"/>
              </a:rPr>
              <a:t>in the research, design, and development of projects, are strongly encouraged- </a:t>
            </a:r>
            <a:r>
              <a:rPr lang="en-US" sz="2000" i="1" dirty="0">
                <a:solidFill>
                  <a:schemeClr val="accent1">
                    <a:lumMod val="50000"/>
                  </a:schemeClr>
                </a:solidFill>
                <a:ea typeface="Calibri" panose="020F0502020204030204" pitchFamily="34" charset="0"/>
                <a:cs typeface="Arial" panose="020B0604020202020204" pitchFamily="34" charset="0"/>
              </a:rPr>
              <a:t>identify suitable partners </a:t>
            </a:r>
            <a:r>
              <a:rPr lang="en-US" sz="2000" dirty="0">
                <a:solidFill>
                  <a:schemeClr val="accent1">
                    <a:lumMod val="50000"/>
                  </a:schemeClr>
                </a:solidFill>
                <a:ea typeface="Calibri" panose="020F0502020204030204" pitchFamily="34" charset="0"/>
                <a:cs typeface="Arial" panose="020B0604020202020204" pitchFamily="34" charset="0"/>
              </a:rPr>
              <a:t>and groups that can further develop and deploy the proposed technologies.</a:t>
            </a:r>
          </a:p>
        </p:txBody>
      </p:sp>
      <p:pic>
        <p:nvPicPr>
          <p:cNvPr id="5" name="Picture 4"/>
          <p:cNvPicPr>
            <a:picLocks noChangeAspect="1"/>
          </p:cNvPicPr>
          <p:nvPr/>
        </p:nvPicPr>
        <p:blipFill>
          <a:blip r:embed="rId4"/>
          <a:stretch>
            <a:fillRect/>
          </a:stretch>
        </p:blipFill>
        <p:spPr>
          <a:xfrm>
            <a:off x="9888763" y="1286426"/>
            <a:ext cx="1554887" cy="1069499"/>
          </a:xfrm>
          <a:prstGeom prst="rect">
            <a:avLst/>
          </a:prstGeom>
        </p:spPr>
      </p:pic>
      <p:pic>
        <p:nvPicPr>
          <p:cNvPr id="4" name="Picture 3"/>
          <p:cNvPicPr>
            <a:picLocks noChangeAspect="1"/>
          </p:cNvPicPr>
          <p:nvPr/>
        </p:nvPicPr>
        <p:blipFill>
          <a:blip r:embed="rId5"/>
          <a:stretch>
            <a:fillRect/>
          </a:stretch>
        </p:blipFill>
        <p:spPr>
          <a:xfrm>
            <a:off x="9838722" y="3472869"/>
            <a:ext cx="2097206" cy="1310754"/>
          </a:xfrm>
          <a:prstGeom prst="rect">
            <a:avLst/>
          </a:prstGeom>
        </p:spPr>
      </p:pic>
    </p:spTree>
    <p:extLst>
      <p:ext uri="{BB962C8B-B14F-4D97-AF65-F5344CB8AC3E}">
        <p14:creationId xmlns:p14="http://schemas.microsoft.com/office/powerpoint/2010/main" val="4077629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C46E4-7C8B-BEE2-FE9D-EED8A3F0C159}"/>
              </a:ext>
            </a:extLst>
          </p:cNvPr>
          <p:cNvSpPr>
            <a:spLocks noGrp="1"/>
          </p:cNvSpPr>
          <p:nvPr>
            <p:ph type="title"/>
          </p:nvPr>
        </p:nvSpPr>
        <p:spPr>
          <a:xfrm>
            <a:off x="415600" y="179152"/>
            <a:ext cx="11360800" cy="763600"/>
          </a:xfrm>
        </p:spPr>
        <p:txBody>
          <a:bodyPr>
            <a:normAutofit fontScale="90000"/>
          </a:bodyPr>
          <a:lstStyle/>
          <a:p>
            <a:r>
              <a:rPr lang="en-SA"/>
              <a:t>Important:</a:t>
            </a:r>
          </a:p>
        </p:txBody>
      </p:sp>
      <p:sp>
        <p:nvSpPr>
          <p:cNvPr id="3" name="Text Placeholder 2">
            <a:extLst>
              <a:ext uri="{FF2B5EF4-FFF2-40B4-BE49-F238E27FC236}">
                <a16:creationId xmlns:a16="http://schemas.microsoft.com/office/drawing/2014/main" id="{ECE42EA5-ACAD-6042-E979-79FC282AD202}"/>
              </a:ext>
            </a:extLst>
          </p:cNvPr>
          <p:cNvSpPr>
            <a:spLocks noGrp="1"/>
          </p:cNvSpPr>
          <p:nvPr>
            <p:ph type="body" idx="1"/>
          </p:nvPr>
        </p:nvSpPr>
        <p:spPr>
          <a:xfrm>
            <a:off x="415600" y="1536633"/>
            <a:ext cx="6623666" cy="4555200"/>
          </a:xfrm>
        </p:spPr>
        <p:txBody>
          <a:bodyPr>
            <a:normAutofit lnSpcReduction="10000"/>
          </a:bodyPr>
          <a:lstStyle/>
          <a:p>
            <a:pPr marL="0" indent="0">
              <a:buNone/>
            </a:pPr>
            <a:r>
              <a:rPr lang="en-SA"/>
              <a:t>Must have a developing country partner.</a:t>
            </a:r>
          </a:p>
          <a:p>
            <a:pPr marL="0" indent="0">
              <a:buNone/>
            </a:pPr>
            <a:endParaRPr lang="en-SA"/>
          </a:p>
          <a:p>
            <a:pPr marL="0" indent="0">
              <a:buNone/>
            </a:pPr>
            <a:r>
              <a:rPr lang="en-SA"/>
              <a:t>Use the OECD list</a:t>
            </a:r>
            <a:r>
              <a:rPr lang="en-SA">
                <a:sym typeface="Wingdings" pitchFamily="2" charset="2"/>
              </a:rPr>
              <a:t></a:t>
            </a:r>
          </a:p>
          <a:p>
            <a:pPr marL="0" indent="0">
              <a:buNone/>
            </a:pPr>
            <a:endParaRPr lang="en-SA">
              <a:sym typeface="Wingdings" pitchFamily="2" charset="2"/>
            </a:endParaRPr>
          </a:p>
          <a:p>
            <a:pPr marL="0" indent="0">
              <a:buNone/>
            </a:pPr>
            <a:r>
              <a:rPr lang="en-SA">
                <a:sym typeface="Wingdings" pitchFamily="2" charset="2"/>
              </a:rPr>
              <a:t>Note that “upper middle income” countries are eligible.</a:t>
            </a:r>
            <a:endParaRPr lang="en-SA"/>
          </a:p>
        </p:txBody>
      </p:sp>
      <p:pic>
        <p:nvPicPr>
          <p:cNvPr id="4" name="Picture 3" descr="A close-up of a chart&#10;&#10;Description automatically generated">
            <a:extLst>
              <a:ext uri="{FF2B5EF4-FFF2-40B4-BE49-F238E27FC236}">
                <a16:creationId xmlns:a16="http://schemas.microsoft.com/office/drawing/2014/main" id="{405127F4-9D46-1C74-0AEE-1157ED5BC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9266" y="0"/>
            <a:ext cx="5152734" cy="6858000"/>
          </a:xfrm>
          <a:prstGeom prst="rect">
            <a:avLst/>
          </a:prstGeom>
        </p:spPr>
      </p:pic>
    </p:spTree>
    <p:extLst>
      <p:ext uri="{BB962C8B-B14F-4D97-AF65-F5344CB8AC3E}">
        <p14:creationId xmlns:p14="http://schemas.microsoft.com/office/powerpoint/2010/main" val="3578745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8CE2-480C-6298-8798-B90A24BE8BAD}"/>
              </a:ext>
            </a:extLst>
          </p:cNvPr>
          <p:cNvSpPr>
            <a:spLocks noGrp="1"/>
          </p:cNvSpPr>
          <p:nvPr>
            <p:ph type="title"/>
          </p:nvPr>
        </p:nvSpPr>
        <p:spPr/>
        <p:txBody>
          <a:bodyPr>
            <a:noAutofit/>
          </a:bodyPr>
          <a:lstStyle/>
          <a:p>
            <a:r>
              <a:rPr lang="en-US" sz="4500" dirty="0"/>
              <a:t>CORDAP has funded 22 projects to date</a:t>
            </a:r>
          </a:p>
        </p:txBody>
      </p:sp>
      <p:sp>
        <p:nvSpPr>
          <p:cNvPr id="3" name="Text Placeholder 2">
            <a:extLst>
              <a:ext uri="{FF2B5EF4-FFF2-40B4-BE49-F238E27FC236}">
                <a16:creationId xmlns:a16="http://schemas.microsoft.com/office/drawing/2014/main" id="{48528B9A-D36C-F124-CC1F-24B92BF17B4F}"/>
              </a:ext>
            </a:extLst>
          </p:cNvPr>
          <p:cNvSpPr>
            <a:spLocks noGrp="1"/>
          </p:cNvSpPr>
          <p:nvPr>
            <p:ph type="body" idx="1"/>
          </p:nvPr>
        </p:nvSpPr>
        <p:spPr/>
        <p:txBody>
          <a:bodyPr/>
          <a:lstStyle/>
          <a:p>
            <a:r>
              <a:rPr lang="en-US" dirty="0"/>
              <a:t>225 proposals received (&gt;1,000 applicants)</a:t>
            </a:r>
          </a:p>
          <a:p>
            <a:pPr lvl="1"/>
            <a:r>
              <a:rPr lang="en-US" dirty="0"/>
              <a:t>Funding 28M/270M requested (~10% funding rate)</a:t>
            </a:r>
          </a:p>
          <a:p>
            <a:r>
              <a:rPr lang="en-US" dirty="0"/>
              <a:t>Funds sent to 33 countries:</a:t>
            </a:r>
          </a:p>
          <a:p>
            <a:pPr lvl="1"/>
            <a:r>
              <a:rPr lang="en-US" dirty="0"/>
              <a:t>19 developing (LMIC)+14 developed</a:t>
            </a:r>
          </a:p>
          <a:p>
            <a:r>
              <a:rPr lang="en-US" dirty="0"/>
              <a:t>~50/50% developed/developing country breakdown</a:t>
            </a:r>
          </a:p>
        </p:txBody>
      </p:sp>
      <p:pic>
        <p:nvPicPr>
          <p:cNvPr id="4" name="Google Shape;443;p34">
            <a:extLst>
              <a:ext uri="{FF2B5EF4-FFF2-40B4-BE49-F238E27FC236}">
                <a16:creationId xmlns:a16="http://schemas.microsoft.com/office/drawing/2014/main" id="{B5B4B314-242B-03EE-7F5A-BC145C3EA0AD}"/>
              </a:ext>
            </a:extLst>
          </p:cNvPr>
          <p:cNvPicPr preferRelativeResize="0"/>
          <p:nvPr/>
        </p:nvPicPr>
        <p:blipFill>
          <a:blip r:embed="rId2">
            <a:alphaModFix/>
          </a:blip>
          <a:stretch>
            <a:fillRect/>
          </a:stretch>
        </p:blipFill>
        <p:spPr>
          <a:xfrm>
            <a:off x="0" y="6113859"/>
            <a:ext cx="12192000" cy="744141"/>
          </a:xfrm>
          <a:prstGeom prst="rect">
            <a:avLst/>
          </a:prstGeom>
          <a:noFill/>
          <a:ln>
            <a:noFill/>
          </a:ln>
        </p:spPr>
      </p:pic>
    </p:spTree>
    <p:extLst>
      <p:ext uri="{BB962C8B-B14F-4D97-AF65-F5344CB8AC3E}">
        <p14:creationId xmlns:p14="http://schemas.microsoft.com/office/powerpoint/2010/main" val="681345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59"/>
            <a:ext cx="12192000" cy="744141"/>
          </a:xfrm>
          <a:prstGeom prst="rect">
            <a:avLst/>
          </a:prstGeom>
          <a:noFill/>
          <a:ln>
            <a:noFill/>
          </a:ln>
        </p:spPr>
      </p:pic>
      <p:sp>
        <p:nvSpPr>
          <p:cNvPr id="2" name="TextBox 1"/>
          <p:cNvSpPr txBox="1"/>
          <p:nvPr/>
        </p:nvSpPr>
        <p:spPr>
          <a:xfrm>
            <a:off x="398295" y="186130"/>
            <a:ext cx="10192872" cy="461665"/>
          </a:xfrm>
          <a:prstGeom prst="rect">
            <a:avLst/>
          </a:prstGeom>
          <a:noFill/>
        </p:spPr>
        <p:txBody>
          <a:bodyPr wrap="square" rtlCol="0">
            <a:spAutoFit/>
          </a:bodyPr>
          <a:lstStyle/>
          <a:p>
            <a:r>
              <a:rPr lang="en-US" sz="2400" b="1" dirty="0">
                <a:solidFill>
                  <a:schemeClr val="accent1">
                    <a:lumMod val="50000"/>
                  </a:schemeClr>
                </a:solidFill>
                <a:latin typeface="Arial" panose="020B0604020202020204" pitchFamily="34" charset="0"/>
                <a:cs typeface="Arial" panose="020B0604020202020204" pitchFamily="34" charset="0"/>
              </a:rPr>
              <a:t>CORDAP’s third call -  CAP 2024</a:t>
            </a:r>
          </a:p>
        </p:txBody>
      </p:sp>
      <p:sp>
        <p:nvSpPr>
          <p:cNvPr id="3" name="Rectangle 2"/>
          <p:cNvSpPr/>
          <p:nvPr/>
        </p:nvSpPr>
        <p:spPr>
          <a:xfrm>
            <a:off x="398296" y="1030218"/>
            <a:ext cx="6118118" cy="5335948"/>
          </a:xfrm>
          <a:prstGeom prst="rect">
            <a:avLst/>
          </a:prstGeom>
        </p:spPr>
        <p:txBody>
          <a:bodyPr wrap="square">
            <a:spAutoFit/>
          </a:bodyPr>
          <a:lstStyle/>
          <a:p>
            <a:pPr>
              <a:lnSpc>
                <a:spcPct val="107000"/>
              </a:lnSpc>
              <a:spcAft>
                <a:spcPts val="800"/>
              </a:spcAft>
            </a:pP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This program will fund </a:t>
            </a:r>
            <a:r>
              <a:rPr lang="en-US" sz="2000" b="1" i="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international collaborative research teams </a:t>
            </a: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with impactful ideas in coral conservation and restoration. </a:t>
            </a:r>
          </a:p>
          <a:p>
            <a:pPr>
              <a:lnSpc>
                <a:spcPct val="107000"/>
              </a:lnSpc>
              <a:spcAft>
                <a:spcPts val="800"/>
              </a:spcAft>
            </a:pPr>
            <a:endPar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20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Eligible projects can span across the full range of novel early-phase projects through to final proof-of-concept development and testing. </a:t>
            </a:r>
            <a:endParaRPr lang="en-US" sz="24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marL="457200" indent="-457200">
              <a:lnSpc>
                <a:spcPct val="107000"/>
              </a:lnSpc>
              <a:spcAft>
                <a:spcPts val="800"/>
              </a:spcAft>
              <a:buFont typeface="+mj-lt"/>
              <a:buAutoNum type="arabicPeriod"/>
            </a:pPr>
            <a:r>
              <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$1.5M per project – projects can run between one and three years in length.</a:t>
            </a:r>
          </a:p>
          <a:p>
            <a:pPr marL="457200" indent="-457200">
              <a:lnSpc>
                <a:spcPct val="107000"/>
              </a:lnSpc>
              <a:spcAft>
                <a:spcPts val="800"/>
              </a:spcAft>
              <a:buFont typeface="+mj-lt"/>
              <a:buAutoNum type="arabicPeriod"/>
            </a:pPr>
            <a:r>
              <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Budget for 2024 call – approx. USD$8.5M</a:t>
            </a:r>
          </a:p>
          <a:p>
            <a:pPr>
              <a:lnSpc>
                <a:spcPct val="107000"/>
              </a:lnSpc>
              <a:spcAft>
                <a:spcPts val="800"/>
              </a:spcAft>
            </a:pPr>
            <a:endPar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2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The first stage is the submission of a Concept Note (pre-proposal).</a:t>
            </a:r>
            <a:endParaRPr lang="en-US"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600" dirty="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0029698-0F66-64D1-E990-F35220049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8866" y="1030218"/>
            <a:ext cx="5233134" cy="3920570"/>
          </a:xfrm>
          <a:prstGeom prst="rect">
            <a:avLst/>
          </a:prstGeom>
        </p:spPr>
      </p:pic>
      <p:sp>
        <p:nvSpPr>
          <p:cNvPr id="6" name="TextBox 5">
            <a:extLst>
              <a:ext uri="{FF2B5EF4-FFF2-40B4-BE49-F238E27FC236}">
                <a16:creationId xmlns:a16="http://schemas.microsoft.com/office/drawing/2014/main" id="{C51AD17A-6D5C-F9BB-4364-C3B345B2BE29}"/>
              </a:ext>
            </a:extLst>
          </p:cNvPr>
          <p:cNvSpPr txBox="1"/>
          <p:nvPr/>
        </p:nvSpPr>
        <p:spPr>
          <a:xfrm>
            <a:off x="6958867" y="520062"/>
            <a:ext cx="5233134"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Red Sea bleaching (Aug. 2024)</a:t>
            </a:r>
          </a:p>
        </p:txBody>
      </p:sp>
    </p:spTree>
    <p:extLst>
      <p:ext uri="{BB962C8B-B14F-4D97-AF65-F5344CB8AC3E}">
        <p14:creationId xmlns:p14="http://schemas.microsoft.com/office/powerpoint/2010/main" val="317709774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78EF3F74E61040AF81682057EB30F9" ma:contentTypeVersion="18" ma:contentTypeDescription="Create a new document." ma:contentTypeScope="" ma:versionID="df52933a63c256a15a6c1f0b80a96b08">
  <xsd:schema xmlns:xsd="http://www.w3.org/2001/XMLSchema" xmlns:xs="http://www.w3.org/2001/XMLSchema" xmlns:p="http://schemas.microsoft.com/office/2006/metadata/properties" xmlns:ns2="d3e0dab5-b72a-464c-a6a2-214b10797588" xmlns:ns3="b5428583-d142-4f42-b587-92871ab78417" targetNamespace="http://schemas.microsoft.com/office/2006/metadata/properties" ma:root="true" ma:fieldsID="456d528e4b920b204eaee035484a1ed2" ns2:_="" ns3:_="">
    <xsd:import namespace="d3e0dab5-b72a-464c-a6a2-214b10797588"/>
    <xsd:import namespace="b5428583-d142-4f42-b587-92871ab784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0dab5-b72a-464c-a6a2-214b107975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458e5a-d47b-49a8-9671-a3f77673f1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428583-d142-4f42-b587-92871ab7841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daff83e-2886-43f2-8f7a-7373ca32ba56}" ma:internalName="TaxCatchAll" ma:showField="CatchAllData" ma:web="b5428583-d142-4f42-b587-92871ab784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5428583-d142-4f42-b587-92871ab78417" xsi:nil="true"/>
    <lcf76f155ced4ddcb4097134ff3c332f xmlns="d3e0dab5-b72a-464c-a6a2-214b1079758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98FD427-6956-4799-9F42-93ED1B6AAD16}">
  <ds:schemaRefs>
    <ds:schemaRef ds:uri="http://schemas.microsoft.com/sharepoint/v3/contenttype/forms"/>
  </ds:schemaRefs>
</ds:datastoreItem>
</file>

<file path=customXml/itemProps2.xml><?xml version="1.0" encoding="utf-8"?>
<ds:datastoreItem xmlns:ds="http://schemas.openxmlformats.org/officeDocument/2006/customXml" ds:itemID="{46F4E254-7D43-48FD-8B21-B70ED3663089}"/>
</file>

<file path=customXml/itemProps3.xml><?xml version="1.0" encoding="utf-8"?>
<ds:datastoreItem xmlns:ds="http://schemas.openxmlformats.org/officeDocument/2006/customXml" ds:itemID="{38A16181-7273-4584-AC69-891242DB1BBF}">
  <ds:schemaRefs>
    <ds:schemaRef ds:uri="http://schemas.microsoft.com/office/2006/documentManagement/types"/>
    <ds:schemaRef ds:uri="http://purl.org/dc/dcmitype/"/>
    <ds:schemaRef ds:uri="http://schemas.microsoft.com/office/infopath/2007/PartnerControls"/>
    <ds:schemaRef ds:uri="http://schemas.microsoft.com/office/2006/metadata/properties"/>
    <ds:schemaRef ds:uri="http://purl.org/dc/elements/1.1/"/>
    <ds:schemaRef ds:uri="http://purl.org/dc/terms/"/>
    <ds:schemaRef ds:uri="http://www.w3.org/XML/1998/namespace"/>
    <ds:schemaRef ds:uri="http://schemas.openxmlformats.org/package/2006/metadata/core-properties"/>
    <ds:schemaRef ds:uri="b5428583-d142-4f42-b587-92871ab78417"/>
    <ds:schemaRef ds:uri="d3e0dab5-b72a-464c-a6a2-214b10797588"/>
  </ds:schemaRefs>
</ds:datastoreItem>
</file>

<file path=docProps/app.xml><?xml version="1.0" encoding="utf-8"?>
<Properties xmlns="http://schemas.openxmlformats.org/officeDocument/2006/extended-properties" xmlns:vt="http://schemas.openxmlformats.org/officeDocument/2006/docPropsVTypes">
  <TotalTime>325</TotalTime>
  <Words>3841</Words>
  <Application>Microsoft Macintosh PowerPoint</Application>
  <PresentationFormat>Widescreen</PresentationFormat>
  <Paragraphs>371</Paragraphs>
  <Slides>34</Slides>
  <Notes>31</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Noto Sans Symbols</vt:lpstr>
      <vt:lpstr>Arial</vt:lpstr>
      <vt:lpstr>Calibri</vt:lpstr>
      <vt:lpstr>Symbol</vt:lpstr>
      <vt:lpstr>Wingdings</vt:lpstr>
      <vt:lpstr>Simple Light</vt:lpstr>
      <vt:lpstr>PowerPoint Presentation</vt:lpstr>
      <vt:lpstr>PowerPoint Presentation</vt:lpstr>
      <vt:lpstr>PowerPoint Presentation</vt:lpstr>
      <vt:lpstr>PowerPoint Presentation</vt:lpstr>
      <vt:lpstr>PowerPoint Presentation</vt:lpstr>
      <vt:lpstr>PowerPoint Presentation</vt:lpstr>
      <vt:lpstr>Important:</vt:lpstr>
      <vt:lpstr>CORDAP has funded 22 projects to date</vt:lpstr>
      <vt:lpstr>PowerPoint Presentation</vt:lpstr>
      <vt:lpstr>PowerPoint Presentation</vt:lpstr>
      <vt:lpstr>PowerPoint Presentation</vt:lpstr>
      <vt:lpstr>Research 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Rory Jordan</dc:creator>
  <cp:lastModifiedBy>Anderson Mayfield</cp:lastModifiedBy>
  <cp:revision>12</cp:revision>
  <dcterms:created xsi:type="dcterms:W3CDTF">2022-06-06T18:11:40Z</dcterms:created>
  <dcterms:modified xsi:type="dcterms:W3CDTF">2024-09-15T02:04:07Z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0x010100BA78EF3F74E61040AF81682057EB30F9</vt:lpwstr>
  </property>
  <property fmtid="{D5CDD505-2E9C-101B-9397-08002B2CF9AE}" pid="3" name="MediaServiceImageTags">
    <vt:lpwstr/>
  </property>
</Properties>
</file>