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9" r:id="rId5"/>
    <p:sldId id="311" r:id="rId6"/>
    <p:sldId id="298" r:id="rId7"/>
    <p:sldId id="264" r:id="rId8"/>
    <p:sldId id="314" r:id="rId9"/>
    <p:sldId id="323" r:id="rId10"/>
    <p:sldId id="322" r:id="rId11"/>
    <p:sldId id="326" r:id="rId12"/>
    <p:sldId id="305" r:id="rId13"/>
    <p:sldId id="266" r:id="rId14"/>
    <p:sldId id="320" r:id="rId15"/>
    <p:sldId id="270" r:id="rId16"/>
    <p:sldId id="268" r:id="rId17"/>
    <p:sldId id="267" r:id="rId18"/>
    <p:sldId id="269" r:id="rId19"/>
    <p:sldId id="317" r:id="rId20"/>
    <p:sldId id="324" r:id="rId21"/>
    <p:sldId id="325" r:id="rId22"/>
    <p:sldId id="327"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71486-B861-C3CD-9F71-5510C9B16229}" v="62" dt="2024-01-14T13:03:24.235"/>
    <p1510:client id="{C0B2CAB9-7A05-6998-12C1-83FE8140B8D8}" v="5" dt="2024-01-15T11:01:03.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126" d="100"/>
          <a:sy n="126" d="100"/>
        </p:scale>
        <p:origin x="96" y="2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ry Jordan" userId="S::jordanr@kaust.edu.sa::6a9efd4f-6473-4a1f-92fc-eb48f425b6f3" providerId="AD" clId="Web-{C0B2CAB9-7A05-6998-12C1-83FE8140B8D8}"/>
    <pc:docChg chg="modSld sldOrd">
      <pc:chgData name="Rory Jordan" userId="S::jordanr@kaust.edu.sa::6a9efd4f-6473-4a1f-92fc-eb48f425b6f3" providerId="AD" clId="Web-{C0B2CAB9-7A05-6998-12C1-83FE8140B8D8}" dt="2024-01-15T11:01:02.462" v="2" actId="20577"/>
      <pc:docMkLst>
        <pc:docMk/>
      </pc:docMkLst>
      <pc:sldChg chg="modSp">
        <pc:chgData name="Rory Jordan" userId="S::jordanr@kaust.edu.sa::6a9efd4f-6473-4a1f-92fc-eb48f425b6f3" providerId="AD" clId="Web-{C0B2CAB9-7A05-6998-12C1-83FE8140B8D8}" dt="2024-01-15T10:59:33.631" v="0" actId="20577"/>
        <pc:sldMkLst>
          <pc:docMk/>
          <pc:sldMk cId="1947255944" sldId="259"/>
        </pc:sldMkLst>
        <pc:spChg chg="mod">
          <ac:chgData name="Rory Jordan" userId="S::jordanr@kaust.edu.sa::6a9efd4f-6473-4a1f-92fc-eb48f425b6f3" providerId="AD" clId="Web-{C0B2CAB9-7A05-6998-12C1-83FE8140B8D8}" dt="2024-01-15T10:59:33.631" v="0" actId="20577"/>
          <ac:spMkLst>
            <pc:docMk/>
            <pc:sldMk cId="1947255944" sldId="259"/>
            <ac:spMk id="585" creationId="{00000000-0000-0000-0000-000000000000}"/>
          </ac:spMkLst>
        </pc:spChg>
      </pc:sldChg>
      <pc:sldChg chg="ord">
        <pc:chgData name="Rory Jordan" userId="S::jordanr@kaust.edu.sa::6a9efd4f-6473-4a1f-92fc-eb48f425b6f3" providerId="AD" clId="Web-{C0B2CAB9-7A05-6998-12C1-83FE8140B8D8}" dt="2024-01-15T10:59:52.538" v="1"/>
        <pc:sldMkLst>
          <pc:docMk/>
          <pc:sldMk cId="4077629101" sldId="314"/>
        </pc:sldMkLst>
      </pc:sldChg>
      <pc:sldChg chg="modSp">
        <pc:chgData name="Rory Jordan" userId="S::jordanr@kaust.edu.sa::6a9efd4f-6473-4a1f-92fc-eb48f425b6f3" providerId="AD" clId="Web-{C0B2CAB9-7A05-6998-12C1-83FE8140B8D8}" dt="2024-01-15T11:01:02.462" v="2" actId="20577"/>
        <pc:sldMkLst>
          <pc:docMk/>
          <pc:sldMk cId="697398808" sldId="320"/>
        </pc:sldMkLst>
        <pc:spChg chg="mod">
          <ac:chgData name="Rory Jordan" userId="S::jordanr@kaust.edu.sa::6a9efd4f-6473-4a1f-92fc-eb48f425b6f3" providerId="AD" clId="Web-{C0B2CAB9-7A05-6998-12C1-83FE8140B8D8}" dt="2024-01-15T11:01:02.462" v="2" actId="20577"/>
          <ac:spMkLst>
            <pc:docMk/>
            <pc:sldMk cId="697398808" sldId="320"/>
            <ac:spMk id="3" creationId="{00000000-0000-0000-0000-000000000000}"/>
          </ac:spMkLst>
        </pc:spChg>
      </pc:sldChg>
    </pc:docChg>
  </pc:docChgLst>
  <pc:docChgLst>
    <pc:chgData name="Maheshwar Gummalla" userId="S::gummalmr@kaust.edu.sa::d12cadb0-6076-4ca5-9da8-68b9f6a6757f" providerId="AD" clId="Web-{46071486-B861-C3CD-9F71-5510C9B16229}"/>
    <pc:docChg chg="modSld">
      <pc:chgData name="Maheshwar Gummalla" userId="S::gummalmr@kaust.edu.sa::d12cadb0-6076-4ca5-9da8-68b9f6a6757f" providerId="AD" clId="Web-{46071486-B861-C3CD-9F71-5510C9B16229}" dt="2024-01-14T13:03:23.829" v="37" actId="14100"/>
      <pc:docMkLst>
        <pc:docMk/>
      </pc:docMkLst>
      <pc:sldChg chg="modSp">
        <pc:chgData name="Maheshwar Gummalla" userId="S::gummalmr@kaust.edu.sa::d12cadb0-6076-4ca5-9da8-68b9f6a6757f" providerId="AD" clId="Web-{46071486-B861-C3CD-9F71-5510C9B16229}" dt="2024-01-14T13:03:23.829" v="37" actId="14100"/>
        <pc:sldMkLst>
          <pc:docMk/>
          <pc:sldMk cId="1947255944" sldId="259"/>
        </pc:sldMkLst>
        <pc:spChg chg="mod">
          <ac:chgData name="Maheshwar Gummalla" userId="S::gummalmr@kaust.edu.sa::d12cadb0-6076-4ca5-9da8-68b9f6a6757f" providerId="AD" clId="Web-{46071486-B861-C3CD-9F71-5510C9B16229}" dt="2024-01-14T13:03:23.829" v="37" actId="14100"/>
          <ac:spMkLst>
            <pc:docMk/>
            <pc:sldMk cId="1947255944" sldId="259"/>
            <ac:spMk id="585" creationId="{00000000-0000-0000-0000-000000000000}"/>
          </ac:spMkLst>
        </pc:spChg>
      </pc:sldChg>
      <pc:sldChg chg="modSp">
        <pc:chgData name="Maheshwar Gummalla" userId="S::gummalmr@kaust.edu.sa::d12cadb0-6076-4ca5-9da8-68b9f6a6757f" providerId="AD" clId="Web-{46071486-B861-C3CD-9F71-5510C9B16229}" dt="2024-01-14T12:56:57.643" v="30" actId="20577"/>
        <pc:sldMkLst>
          <pc:docMk/>
          <pc:sldMk cId="1554858026" sldId="311"/>
        </pc:sldMkLst>
        <pc:spChg chg="mod">
          <ac:chgData name="Maheshwar Gummalla" userId="S::gummalmr@kaust.edu.sa::d12cadb0-6076-4ca5-9da8-68b9f6a6757f" providerId="AD" clId="Web-{46071486-B861-C3CD-9F71-5510C9B16229}" dt="2024-01-14T12:56:57.643" v="30" actId="20577"/>
          <ac:spMkLst>
            <pc:docMk/>
            <pc:sldMk cId="1554858026" sldId="311"/>
            <ac:spMk id="3" creationId="{00000000-0000-0000-0000-000000000000}"/>
          </ac:spMkLst>
        </pc:spChg>
      </pc:sldChg>
      <pc:sldChg chg="modSp">
        <pc:chgData name="Maheshwar Gummalla" userId="S::gummalmr@kaust.edu.sa::d12cadb0-6076-4ca5-9da8-68b9f6a6757f" providerId="AD" clId="Web-{46071486-B861-C3CD-9F71-5510C9B16229}" dt="2024-01-14T12:58:37.631" v="31" actId="20577"/>
        <pc:sldMkLst>
          <pc:docMk/>
          <pc:sldMk cId="4077629101" sldId="314"/>
        </pc:sldMkLst>
        <pc:spChg chg="mod">
          <ac:chgData name="Maheshwar Gummalla" userId="S::gummalmr@kaust.edu.sa::d12cadb0-6076-4ca5-9da8-68b9f6a6757f" providerId="AD" clId="Web-{46071486-B861-C3CD-9F71-5510C9B16229}" dt="2024-01-14T12:58:37.631" v="31" actId="20577"/>
          <ac:spMkLst>
            <pc:docMk/>
            <pc:sldMk cId="4077629101" sldId="31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584BF-CD74-4B4B-9E00-D68ED56BE294}"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2C17B-76E6-462C-91EF-8E9802C4ABE5}" type="slidenum">
              <a:rPr lang="en-US" smtClean="0"/>
              <a:t>‹#›</a:t>
            </a:fld>
            <a:endParaRPr lang="en-US"/>
          </a:p>
        </p:txBody>
      </p:sp>
    </p:spTree>
    <p:extLst>
      <p:ext uri="{BB962C8B-B14F-4D97-AF65-F5344CB8AC3E}">
        <p14:creationId xmlns:p14="http://schemas.microsoft.com/office/powerpoint/2010/main" val="168983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1412f64444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1412f64444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413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955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39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567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97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07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542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646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563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735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85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03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48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35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3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419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95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4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1f9a22c8c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1f9a22c8c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06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82850" tIns="182850" rIns="182850" bIns="182850" anchor="ctr" anchorCtr="0">
            <a:normAutofit/>
          </a:bodyPr>
          <a:lstStyle>
            <a:lvl1pPr lvl="0" algn="ctr">
              <a:spcBef>
                <a:spcPts val="0"/>
              </a:spcBef>
              <a:spcAft>
                <a:spcPts val="0"/>
              </a:spcAft>
              <a:buSzPts val="7200"/>
              <a:buNone/>
              <a:defRPr sz="4800"/>
            </a:lvl1pPr>
            <a:lvl2pPr lvl="1" algn="ctr">
              <a:spcBef>
                <a:spcPts val="0"/>
              </a:spcBef>
              <a:spcAft>
                <a:spcPts val="0"/>
              </a:spcAft>
              <a:buSzPts val="7200"/>
              <a:buNone/>
              <a:defRPr sz="4800"/>
            </a:lvl2pPr>
            <a:lvl3pPr lvl="2" algn="ctr">
              <a:spcBef>
                <a:spcPts val="0"/>
              </a:spcBef>
              <a:spcAft>
                <a:spcPts val="0"/>
              </a:spcAft>
              <a:buSzPts val="7200"/>
              <a:buNone/>
              <a:defRPr sz="4800"/>
            </a:lvl3pPr>
            <a:lvl4pPr lvl="3" algn="ctr">
              <a:spcBef>
                <a:spcPts val="0"/>
              </a:spcBef>
              <a:spcAft>
                <a:spcPts val="0"/>
              </a:spcAft>
              <a:buSzPts val="7200"/>
              <a:buNone/>
              <a:defRPr sz="4800"/>
            </a:lvl4pPr>
            <a:lvl5pPr lvl="4" algn="ctr">
              <a:spcBef>
                <a:spcPts val="0"/>
              </a:spcBef>
              <a:spcAft>
                <a:spcPts val="0"/>
              </a:spcAft>
              <a:buSzPts val="7200"/>
              <a:buNone/>
              <a:defRPr sz="4800"/>
            </a:lvl5pPr>
            <a:lvl6pPr lvl="5" algn="ctr">
              <a:spcBef>
                <a:spcPts val="0"/>
              </a:spcBef>
              <a:spcAft>
                <a:spcPts val="0"/>
              </a:spcAft>
              <a:buSzPts val="7200"/>
              <a:buNone/>
              <a:defRPr sz="4800"/>
            </a:lvl6pPr>
            <a:lvl7pPr lvl="6" algn="ctr">
              <a:spcBef>
                <a:spcPts val="0"/>
              </a:spcBef>
              <a:spcAft>
                <a:spcPts val="0"/>
              </a:spcAft>
              <a:buSzPts val="7200"/>
              <a:buNone/>
              <a:defRPr sz="4800"/>
            </a:lvl7pPr>
            <a:lvl8pPr lvl="7" algn="ctr">
              <a:spcBef>
                <a:spcPts val="0"/>
              </a:spcBef>
              <a:spcAft>
                <a:spcPts val="0"/>
              </a:spcAft>
              <a:buSzPts val="7200"/>
              <a:buNone/>
              <a:defRPr sz="4800"/>
            </a:lvl8pPr>
            <a:lvl9pPr lvl="8" algn="ctr">
              <a:spcBef>
                <a:spcPts val="0"/>
              </a:spcBef>
              <a:spcAft>
                <a:spcPts val="0"/>
              </a:spcAft>
              <a:buSzPts val="72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02415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82850" tIns="182850" rIns="182850" bIns="182850" anchor="t" anchorCtr="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82850" tIns="182850" rIns="182850" bIns="182850" anchor="t" anchorCtr="0">
            <a:normAutofit/>
          </a:bodyPr>
          <a:lstStyle>
            <a:lvl1pPr marL="304815" lvl="0" indent="-304815">
              <a:spcBef>
                <a:spcPts val="0"/>
              </a:spcBef>
              <a:spcAft>
                <a:spcPts val="0"/>
              </a:spcAft>
              <a:buSzPts val="3600"/>
              <a:buChar char="●"/>
              <a:defRPr/>
            </a:lvl1pPr>
            <a:lvl2pPr marL="609630" lvl="1" indent="-270947">
              <a:spcBef>
                <a:spcPts val="0"/>
              </a:spcBef>
              <a:spcAft>
                <a:spcPts val="0"/>
              </a:spcAft>
              <a:buSzPts val="2800"/>
              <a:buChar char="○"/>
              <a:defRPr/>
            </a:lvl2pPr>
            <a:lvl3pPr marL="914446" lvl="2" indent="-270947">
              <a:spcBef>
                <a:spcPts val="0"/>
              </a:spcBef>
              <a:spcAft>
                <a:spcPts val="0"/>
              </a:spcAft>
              <a:buSzPts val="2800"/>
              <a:buChar char="■"/>
              <a:defRPr/>
            </a:lvl3pPr>
            <a:lvl4pPr marL="1219261" lvl="3" indent="-270947">
              <a:spcBef>
                <a:spcPts val="0"/>
              </a:spcBef>
              <a:spcAft>
                <a:spcPts val="0"/>
              </a:spcAft>
              <a:buSzPts val="2800"/>
              <a:buChar char="●"/>
              <a:defRPr/>
            </a:lvl4pPr>
            <a:lvl5pPr marL="1524076" lvl="4" indent="-270947">
              <a:spcBef>
                <a:spcPts val="0"/>
              </a:spcBef>
              <a:spcAft>
                <a:spcPts val="0"/>
              </a:spcAft>
              <a:buSzPts val="2800"/>
              <a:buChar char="○"/>
              <a:defRPr/>
            </a:lvl5pPr>
            <a:lvl6pPr marL="1828891" lvl="5" indent="-270947">
              <a:spcBef>
                <a:spcPts val="0"/>
              </a:spcBef>
              <a:spcAft>
                <a:spcPts val="0"/>
              </a:spcAft>
              <a:buSzPts val="2800"/>
              <a:buChar char="■"/>
              <a:defRPr/>
            </a:lvl6pPr>
            <a:lvl7pPr marL="2133707" lvl="6" indent="-270947">
              <a:spcBef>
                <a:spcPts val="0"/>
              </a:spcBef>
              <a:spcAft>
                <a:spcPts val="0"/>
              </a:spcAft>
              <a:buSzPts val="2800"/>
              <a:buChar char="●"/>
              <a:defRPr/>
            </a:lvl7pPr>
            <a:lvl8pPr marL="2438522" lvl="7" indent="-270947">
              <a:spcBef>
                <a:spcPts val="0"/>
              </a:spcBef>
              <a:spcAft>
                <a:spcPts val="0"/>
              </a:spcAft>
              <a:buSzPts val="2800"/>
              <a:buChar char="○"/>
              <a:defRPr/>
            </a:lvl8pPr>
            <a:lvl9pPr marL="2743337" lvl="8" indent="-270947">
              <a:spcBef>
                <a:spcPts val="0"/>
              </a:spcBef>
              <a:spcAft>
                <a:spcPts val="0"/>
              </a:spcAft>
              <a:buSzPts val="28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51561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82850" tIns="182850" rIns="182850" bIns="182850" anchor="t" anchorCtr="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82850" tIns="182850" rIns="182850" bIns="182850" anchor="t" anchorCtr="0">
            <a:normAutofit/>
          </a:bodyPr>
          <a:lstStyle>
            <a:lvl1pPr marL="304815" lvl="0" indent="-270947">
              <a:spcBef>
                <a:spcPts val="0"/>
              </a:spcBef>
              <a:spcAft>
                <a:spcPts val="0"/>
              </a:spcAft>
              <a:buSzPts val="2800"/>
              <a:buChar char="●"/>
              <a:defRPr sz="1867"/>
            </a:lvl1pPr>
            <a:lvl2pPr marL="609630" lvl="1" indent="-254013">
              <a:spcBef>
                <a:spcPts val="0"/>
              </a:spcBef>
              <a:spcAft>
                <a:spcPts val="0"/>
              </a:spcAft>
              <a:buSzPts val="2400"/>
              <a:buChar char="○"/>
              <a:defRPr sz="1600"/>
            </a:lvl2pPr>
            <a:lvl3pPr marL="914446" lvl="2" indent="-254013">
              <a:spcBef>
                <a:spcPts val="0"/>
              </a:spcBef>
              <a:spcAft>
                <a:spcPts val="0"/>
              </a:spcAft>
              <a:buSzPts val="2400"/>
              <a:buChar char="■"/>
              <a:defRPr sz="1600"/>
            </a:lvl3pPr>
            <a:lvl4pPr marL="1219261" lvl="3" indent="-254013">
              <a:spcBef>
                <a:spcPts val="0"/>
              </a:spcBef>
              <a:spcAft>
                <a:spcPts val="0"/>
              </a:spcAft>
              <a:buSzPts val="2400"/>
              <a:buChar char="●"/>
              <a:defRPr sz="1600"/>
            </a:lvl4pPr>
            <a:lvl5pPr marL="1524076" lvl="4" indent="-254013">
              <a:spcBef>
                <a:spcPts val="0"/>
              </a:spcBef>
              <a:spcAft>
                <a:spcPts val="0"/>
              </a:spcAft>
              <a:buSzPts val="2400"/>
              <a:buChar char="○"/>
              <a:defRPr sz="1600"/>
            </a:lvl5pPr>
            <a:lvl6pPr marL="1828891" lvl="5" indent="-254013">
              <a:spcBef>
                <a:spcPts val="0"/>
              </a:spcBef>
              <a:spcAft>
                <a:spcPts val="0"/>
              </a:spcAft>
              <a:buSzPts val="2400"/>
              <a:buChar char="■"/>
              <a:defRPr sz="1600"/>
            </a:lvl6pPr>
            <a:lvl7pPr marL="2133707" lvl="6" indent="-254013">
              <a:spcBef>
                <a:spcPts val="0"/>
              </a:spcBef>
              <a:spcAft>
                <a:spcPts val="0"/>
              </a:spcAft>
              <a:buSzPts val="2400"/>
              <a:buChar char="●"/>
              <a:defRPr sz="1600"/>
            </a:lvl7pPr>
            <a:lvl8pPr marL="2438522" lvl="7" indent="-254013">
              <a:spcBef>
                <a:spcPts val="0"/>
              </a:spcBef>
              <a:spcAft>
                <a:spcPts val="0"/>
              </a:spcAft>
              <a:buSzPts val="2400"/>
              <a:buChar char="○"/>
              <a:defRPr sz="1600"/>
            </a:lvl8pPr>
            <a:lvl9pPr marL="2743337" lvl="8" indent="-254013">
              <a:spcBef>
                <a:spcPts val="0"/>
              </a:spcBef>
              <a:spcAft>
                <a:spcPts val="0"/>
              </a:spcAft>
              <a:buSzPts val="24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82850" tIns="182850" rIns="182850" bIns="182850" anchor="t" anchorCtr="0">
            <a:normAutofit/>
          </a:bodyPr>
          <a:lstStyle>
            <a:lvl1pPr marL="304815" lvl="0" indent="-270947">
              <a:spcBef>
                <a:spcPts val="0"/>
              </a:spcBef>
              <a:spcAft>
                <a:spcPts val="0"/>
              </a:spcAft>
              <a:buSzPts val="2800"/>
              <a:buChar char="●"/>
              <a:defRPr sz="1867"/>
            </a:lvl1pPr>
            <a:lvl2pPr marL="609630" lvl="1" indent="-254013">
              <a:spcBef>
                <a:spcPts val="0"/>
              </a:spcBef>
              <a:spcAft>
                <a:spcPts val="0"/>
              </a:spcAft>
              <a:buSzPts val="2400"/>
              <a:buChar char="○"/>
              <a:defRPr sz="1600"/>
            </a:lvl2pPr>
            <a:lvl3pPr marL="914446" lvl="2" indent="-254013">
              <a:spcBef>
                <a:spcPts val="0"/>
              </a:spcBef>
              <a:spcAft>
                <a:spcPts val="0"/>
              </a:spcAft>
              <a:buSzPts val="2400"/>
              <a:buChar char="■"/>
              <a:defRPr sz="1600"/>
            </a:lvl3pPr>
            <a:lvl4pPr marL="1219261" lvl="3" indent="-254013">
              <a:spcBef>
                <a:spcPts val="0"/>
              </a:spcBef>
              <a:spcAft>
                <a:spcPts val="0"/>
              </a:spcAft>
              <a:buSzPts val="2400"/>
              <a:buChar char="●"/>
              <a:defRPr sz="1600"/>
            </a:lvl4pPr>
            <a:lvl5pPr marL="1524076" lvl="4" indent="-254013">
              <a:spcBef>
                <a:spcPts val="0"/>
              </a:spcBef>
              <a:spcAft>
                <a:spcPts val="0"/>
              </a:spcAft>
              <a:buSzPts val="2400"/>
              <a:buChar char="○"/>
              <a:defRPr sz="1600"/>
            </a:lvl5pPr>
            <a:lvl6pPr marL="1828891" lvl="5" indent="-254013">
              <a:spcBef>
                <a:spcPts val="0"/>
              </a:spcBef>
              <a:spcAft>
                <a:spcPts val="0"/>
              </a:spcAft>
              <a:buSzPts val="2400"/>
              <a:buChar char="■"/>
              <a:defRPr sz="1600"/>
            </a:lvl6pPr>
            <a:lvl7pPr marL="2133707" lvl="6" indent="-254013">
              <a:spcBef>
                <a:spcPts val="0"/>
              </a:spcBef>
              <a:spcAft>
                <a:spcPts val="0"/>
              </a:spcAft>
              <a:buSzPts val="2400"/>
              <a:buChar char="●"/>
              <a:defRPr sz="1600"/>
            </a:lvl7pPr>
            <a:lvl8pPr marL="2438522" lvl="7" indent="-254013">
              <a:spcBef>
                <a:spcPts val="0"/>
              </a:spcBef>
              <a:spcAft>
                <a:spcPts val="0"/>
              </a:spcAft>
              <a:buSzPts val="2400"/>
              <a:buChar char="○"/>
              <a:defRPr sz="1600"/>
            </a:lvl8pPr>
            <a:lvl9pPr marL="2743337" lvl="8" indent="-254013">
              <a:spcBef>
                <a:spcPts val="0"/>
              </a:spcBef>
              <a:spcAft>
                <a:spcPts val="0"/>
              </a:spcAft>
              <a:buSzPts val="24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37856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82850" tIns="182850" rIns="182850" bIns="182850" anchor="b" anchorCtr="0">
            <a:normAutofit/>
          </a:bodyPr>
          <a:lstStyle>
            <a:lvl1pPr lvl="0">
              <a:spcBef>
                <a:spcPts val="0"/>
              </a:spcBef>
              <a:spcAft>
                <a:spcPts val="0"/>
              </a:spcAft>
              <a:buSzPts val="4800"/>
              <a:buNone/>
              <a:defRPr sz="3200"/>
            </a:lvl1pPr>
            <a:lvl2pPr lvl="1">
              <a:spcBef>
                <a:spcPts val="0"/>
              </a:spcBef>
              <a:spcAft>
                <a:spcPts val="0"/>
              </a:spcAft>
              <a:buSzPts val="4800"/>
              <a:buNone/>
              <a:defRPr sz="3200"/>
            </a:lvl2pPr>
            <a:lvl3pPr lvl="2">
              <a:spcBef>
                <a:spcPts val="0"/>
              </a:spcBef>
              <a:spcAft>
                <a:spcPts val="0"/>
              </a:spcAft>
              <a:buSzPts val="4800"/>
              <a:buNone/>
              <a:defRPr sz="3200"/>
            </a:lvl3pPr>
            <a:lvl4pPr lvl="3">
              <a:spcBef>
                <a:spcPts val="0"/>
              </a:spcBef>
              <a:spcAft>
                <a:spcPts val="0"/>
              </a:spcAft>
              <a:buSzPts val="4800"/>
              <a:buNone/>
              <a:defRPr sz="3200"/>
            </a:lvl4pPr>
            <a:lvl5pPr lvl="4">
              <a:spcBef>
                <a:spcPts val="0"/>
              </a:spcBef>
              <a:spcAft>
                <a:spcPts val="0"/>
              </a:spcAft>
              <a:buSzPts val="4800"/>
              <a:buNone/>
              <a:defRPr sz="3200"/>
            </a:lvl5pPr>
            <a:lvl6pPr lvl="5">
              <a:spcBef>
                <a:spcPts val="0"/>
              </a:spcBef>
              <a:spcAft>
                <a:spcPts val="0"/>
              </a:spcAft>
              <a:buSzPts val="4800"/>
              <a:buNone/>
              <a:defRPr sz="3200"/>
            </a:lvl6pPr>
            <a:lvl7pPr lvl="6">
              <a:spcBef>
                <a:spcPts val="0"/>
              </a:spcBef>
              <a:spcAft>
                <a:spcPts val="0"/>
              </a:spcAft>
              <a:buSzPts val="4800"/>
              <a:buNone/>
              <a:defRPr sz="3200"/>
            </a:lvl7pPr>
            <a:lvl8pPr lvl="7">
              <a:spcBef>
                <a:spcPts val="0"/>
              </a:spcBef>
              <a:spcAft>
                <a:spcPts val="0"/>
              </a:spcAft>
              <a:buSzPts val="4800"/>
              <a:buNone/>
              <a:defRPr sz="3200"/>
            </a:lvl8pPr>
            <a:lvl9pPr lvl="8">
              <a:spcBef>
                <a:spcPts val="0"/>
              </a:spcBef>
              <a:spcAft>
                <a:spcPts val="0"/>
              </a:spcAft>
              <a:buSzPts val="48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82850" tIns="182850" rIns="182850" bIns="182850" anchor="t" anchorCtr="0">
            <a:normAutofit/>
          </a:bodyPr>
          <a:lstStyle>
            <a:lvl1pPr marL="304815" lvl="0" indent="-254013">
              <a:spcBef>
                <a:spcPts val="0"/>
              </a:spcBef>
              <a:spcAft>
                <a:spcPts val="0"/>
              </a:spcAft>
              <a:buSzPts val="2400"/>
              <a:buChar char="●"/>
              <a:defRPr sz="1600"/>
            </a:lvl1pPr>
            <a:lvl2pPr marL="609630" lvl="1" indent="-254013">
              <a:spcBef>
                <a:spcPts val="0"/>
              </a:spcBef>
              <a:spcAft>
                <a:spcPts val="0"/>
              </a:spcAft>
              <a:buSzPts val="2400"/>
              <a:buChar char="○"/>
              <a:defRPr sz="1600"/>
            </a:lvl2pPr>
            <a:lvl3pPr marL="914446" lvl="2" indent="-254013">
              <a:spcBef>
                <a:spcPts val="0"/>
              </a:spcBef>
              <a:spcAft>
                <a:spcPts val="0"/>
              </a:spcAft>
              <a:buSzPts val="2400"/>
              <a:buChar char="■"/>
              <a:defRPr sz="1600"/>
            </a:lvl3pPr>
            <a:lvl4pPr marL="1219261" lvl="3" indent="-254013">
              <a:spcBef>
                <a:spcPts val="0"/>
              </a:spcBef>
              <a:spcAft>
                <a:spcPts val="0"/>
              </a:spcAft>
              <a:buSzPts val="2400"/>
              <a:buChar char="●"/>
              <a:defRPr sz="1600"/>
            </a:lvl4pPr>
            <a:lvl5pPr marL="1524076" lvl="4" indent="-254013">
              <a:spcBef>
                <a:spcPts val="0"/>
              </a:spcBef>
              <a:spcAft>
                <a:spcPts val="0"/>
              </a:spcAft>
              <a:buSzPts val="2400"/>
              <a:buChar char="○"/>
              <a:defRPr sz="1600"/>
            </a:lvl5pPr>
            <a:lvl6pPr marL="1828891" lvl="5" indent="-254013">
              <a:spcBef>
                <a:spcPts val="0"/>
              </a:spcBef>
              <a:spcAft>
                <a:spcPts val="0"/>
              </a:spcAft>
              <a:buSzPts val="2400"/>
              <a:buChar char="■"/>
              <a:defRPr sz="1600"/>
            </a:lvl6pPr>
            <a:lvl7pPr marL="2133707" lvl="6" indent="-254013">
              <a:spcBef>
                <a:spcPts val="0"/>
              </a:spcBef>
              <a:spcAft>
                <a:spcPts val="0"/>
              </a:spcAft>
              <a:buSzPts val="2400"/>
              <a:buChar char="●"/>
              <a:defRPr sz="1600"/>
            </a:lvl7pPr>
            <a:lvl8pPr marL="2438522" lvl="7" indent="-254013">
              <a:spcBef>
                <a:spcPts val="0"/>
              </a:spcBef>
              <a:spcAft>
                <a:spcPts val="0"/>
              </a:spcAft>
              <a:buSzPts val="2400"/>
              <a:buChar char="○"/>
              <a:defRPr sz="1600"/>
            </a:lvl8pPr>
            <a:lvl9pPr marL="2743337" lvl="8" indent="-254013">
              <a:spcBef>
                <a:spcPts val="0"/>
              </a:spcBef>
              <a:spcAft>
                <a:spcPts val="0"/>
              </a:spcAft>
              <a:buSzPts val="24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48788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82850" tIns="182850" rIns="182850" bIns="182850" anchor="ctr" anchorCtr="0">
            <a:normAutofit/>
          </a:bodyPr>
          <a:lstStyle>
            <a:lvl1pPr lvl="0">
              <a:spcBef>
                <a:spcPts val="0"/>
              </a:spcBef>
              <a:spcAft>
                <a:spcPts val="0"/>
              </a:spcAft>
              <a:buSzPts val="9600"/>
              <a:buNone/>
              <a:defRPr sz="6400"/>
            </a:lvl1pPr>
            <a:lvl2pPr lvl="1">
              <a:spcBef>
                <a:spcPts val="0"/>
              </a:spcBef>
              <a:spcAft>
                <a:spcPts val="0"/>
              </a:spcAft>
              <a:buSzPts val="9600"/>
              <a:buNone/>
              <a:defRPr sz="6400"/>
            </a:lvl2pPr>
            <a:lvl3pPr lvl="2">
              <a:spcBef>
                <a:spcPts val="0"/>
              </a:spcBef>
              <a:spcAft>
                <a:spcPts val="0"/>
              </a:spcAft>
              <a:buSzPts val="9600"/>
              <a:buNone/>
              <a:defRPr sz="6400"/>
            </a:lvl3pPr>
            <a:lvl4pPr lvl="3">
              <a:spcBef>
                <a:spcPts val="0"/>
              </a:spcBef>
              <a:spcAft>
                <a:spcPts val="0"/>
              </a:spcAft>
              <a:buSzPts val="9600"/>
              <a:buNone/>
              <a:defRPr sz="6400"/>
            </a:lvl4pPr>
            <a:lvl5pPr lvl="4">
              <a:spcBef>
                <a:spcPts val="0"/>
              </a:spcBef>
              <a:spcAft>
                <a:spcPts val="0"/>
              </a:spcAft>
              <a:buSzPts val="9600"/>
              <a:buNone/>
              <a:defRPr sz="6400"/>
            </a:lvl5pPr>
            <a:lvl6pPr lvl="5">
              <a:spcBef>
                <a:spcPts val="0"/>
              </a:spcBef>
              <a:spcAft>
                <a:spcPts val="0"/>
              </a:spcAft>
              <a:buSzPts val="9600"/>
              <a:buNone/>
              <a:defRPr sz="6400"/>
            </a:lvl6pPr>
            <a:lvl7pPr lvl="6">
              <a:spcBef>
                <a:spcPts val="0"/>
              </a:spcBef>
              <a:spcAft>
                <a:spcPts val="0"/>
              </a:spcAft>
              <a:buSzPts val="9600"/>
              <a:buNone/>
              <a:defRPr sz="6400"/>
            </a:lvl7pPr>
            <a:lvl8pPr lvl="7">
              <a:spcBef>
                <a:spcPts val="0"/>
              </a:spcBef>
              <a:spcAft>
                <a:spcPts val="0"/>
              </a:spcAft>
              <a:buSzPts val="9600"/>
              <a:buNone/>
              <a:defRPr sz="6400"/>
            </a:lvl8pPr>
            <a:lvl9pPr lvl="8">
              <a:spcBef>
                <a:spcPts val="0"/>
              </a:spcBef>
              <a:spcAft>
                <a:spcPts val="0"/>
              </a:spcAft>
              <a:buSzPts val="96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21190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2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82850" tIns="182850" rIns="182850" bIns="182850" anchor="b" anchorCtr="0">
            <a:normAutofit/>
          </a:bodyPr>
          <a:lstStyle>
            <a:lvl1pPr lvl="0" algn="ctr">
              <a:spcBef>
                <a:spcPts val="0"/>
              </a:spcBef>
              <a:spcAft>
                <a:spcPts val="0"/>
              </a:spcAft>
              <a:buSzPts val="8400"/>
              <a:buNone/>
              <a:defRPr sz="5600"/>
            </a:lvl1pPr>
            <a:lvl2pPr lvl="1" algn="ctr">
              <a:spcBef>
                <a:spcPts val="0"/>
              </a:spcBef>
              <a:spcAft>
                <a:spcPts val="0"/>
              </a:spcAft>
              <a:buSzPts val="8400"/>
              <a:buNone/>
              <a:defRPr sz="5600"/>
            </a:lvl2pPr>
            <a:lvl3pPr lvl="2" algn="ctr">
              <a:spcBef>
                <a:spcPts val="0"/>
              </a:spcBef>
              <a:spcAft>
                <a:spcPts val="0"/>
              </a:spcAft>
              <a:buSzPts val="8400"/>
              <a:buNone/>
              <a:defRPr sz="5600"/>
            </a:lvl3pPr>
            <a:lvl4pPr lvl="3" algn="ctr">
              <a:spcBef>
                <a:spcPts val="0"/>
              </a:spcBef>
              <a:spcAft>
                <a:spcPts val="0"/>
              </a:spcAft>
              <a:buSzPts val="8400"/>
              <a:buNone/>
              <a:defRPr sz="5600"/>
            </a:lvl4pPr>
            <a:lvl5pPr lvl="4" algn="ctr">
              <a:spcBef>
                <a:spcPts val="0"/>
              </a:spcBef>
              <a:spcAft>
                <a:spcPts val="0"/>
              </a:spcAft>
              <a:buSzPts val="8400"/>
              <a:buNone/>
              <a:defRPr sz="5600"/>
            </a:lvl5pPr>
            <a:lvl6pPr lvl="5" algn="ctr">
              <a:spcBef>
                <a:spcPts val="0"/>
              </a:spcBef>
              <a:spcAft>
                <a:spcPts val="0"/>
              </a:spcAft>
              <a:buSzPts val="8400"/>
              <a:buNone/>
              <a:defRPr sz="5600"/>
            </a:lvl6pPr>
            <a:lvl7pPr lvl="6" algn="ctr">
              <a:spcBef>
                <a:spcPts val="0"/>
              </a:spcBef>
              <a:spcAft>
                <a:spcPts val="0"/>
              </a:spcAft>
              <a:buSzPts val="8400"/>
              <a:buNone/>
              <a:defRPr sz="5600"/>
            </a:lvl7pPr>
            <a:lvl8pPr lvl="7" algn="ctr">
              <a:spcBef>
                <a:spcPts val="0"/>
              </a:spcBef>
              <a:spcAft>
                <a:spcPts val="0"/>
              </a:spcAft>
              <a:buSzPts val="8400"/>
              <a:buNone/>
              <a:defRPr sz="5600"/>
            </a:lvl8pPr>
            <a:lvl9pPr lvl="8" algn="ctr">
              <a:spcBef>
                <a:spcPts val="0"/>
              </a:spcBef>
              <a:spcAft>
                <a:spcPts val="0"/>
              </a:spcAft>
              <a:buSzPts val="84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82850" tIns="182850" rIns="182850" bIns="182850" anchor="t" anchorCtr="0">
            <a:normAutofit/>
          </a:bodyPr>
          <a:lstStyle>
            <a:lvl1pPr lvl="0" algn="ctr">
              <a:lnSpc>
                <a:spcPct val="100000"/>
              </a:lnSpc>
              <a:spcBef>
                <a:spcPts val="0"/>
              </a:spcBef>
              <a:spcAft>
                <a:spcPts val="0"/>
              </a:spcAft>
              <a:buSzPts val="4200"/>
              <a:buNone/>
              <a:defRPr sz="2800"/>
            </a:lvl1pPr>
            <a:lvl2pPr lvl="1" algn="ctr">
              <a:lnSpc>
                <a:spcPct val="100000"/>
              </a:lnSpc>
              <a:spcBef>
                <a:spcPts val="0"/>
              </a:spcBef>
              <a:spcAft>
                <a:spcPts val="0"/>
              </a:spcAft>
              <a:buSzPts val="4200"/>
              <a:buNone/>
              <a:defRPr sz="2800"/>
            </a:lvl2pPr>
            <a:lvl3pPr lvl="2" algn="ctr">
              <a:lnSpc>
                <a:spcPct val="100000"/>
              </a:lnSpc>
              <a:spcBef>
                <a:spcPts val="0"/>
              </a:spcBef>
              <a:spcAft>
                <a:spcPts val="0"/>
              </a:spcAft>
              <a:buSzPts val="4200"/>
              <a:buNone/>
              <a:defRPr sz="2800"/>
            </a:lvl3pPr>
            <a:lvl4pPr lvl="3" algn="ctr">
              <a:lnSpc>
                <a:spcPct val="100000"/>
              </a:lnSpc>
              <a:spcBef>
                <a:spcPts val="0"/>
              </a:spcBef>
              <a:spcAft>
                <a:spcPts val="0"/>
              </a:spcAft>
              <a:buSzPts val="4200"/>
              <a:buNone/>
              <a:defRPr sz="2800"/>
            </a:lvl4pPr>
            <a:lvl5pPr lvl="4" algn="ctr">
              <a:lnSpc>
                <a:spcPct val="100000"/>
              </a:lnSpc>
              <a:spcBef>
                <a:spcPts val="0"/>
              </a:spcBef>
              <a:spcAft>
                <a:spcPts val="0"/>
              </a:spcAft>
              <a:buSzPts val="4200"/>
              <a:buNone/>
              <a:defRPr sz="2800"/>
            </a:lvl5pPr>
            <a:lvl6pPr lvl="5" algn="ctr">
              <a:lnSpc>
                <a:spcPct val="100000"/>
              </a:lnSpc>
              <a:spcBef>
                <a:spcPts val="0"/>
              </a:spcBef>
              <a:spcAft>
                <a:spcPts val="0"/>
              </a:spcAft>
              <a:buSzPts val="4200"/>
              <a:buNone/>
              <a:defRPr sz="2800"/>
            </a:lvl6pPr>
            <a:lvl7pPr lvl="6" algn="ctr">
              <a:lnSpc>
                <a:spcPct val="100000"/>
              </a:lnSpc>
              <a:spcBef>
                <a:spcPts val="0"/>
              </a:spcBef>
              <a:spcAft>
                <a:spcPts val="0"/>
              </a:spcAft>
              <a:buSzPts val="4200"/>
              <a:buNone/>
              <a:defRPr sz="2800"/>
            </a:lvl7pPr>
            <a:lvl8pPr lvl="7" algn="ctr">
              <a:lnSpc>
                <a:spcPct val="100000"/>
              </a:lnSpc>
              <a:spcBef>
                <a:spcPts val="0"/>
              </a:spcBef>
              <a:spcAft>
                <a:spcPts val="0"/>
              </a:spcAft>
              <a:buSzPts val="4200"/>
              <a:buNone/>
              <a:defRPr sz="2800"/>
            </a:lvl8pPr>
            <a:lvl9pPr lvl="8" algn="ctr">
              <a:lnSpc>
                <a:spcPct val="100000"/>
              </a:lnSpc>
              <a:spcBef>
                <a:spcPts val="0"/>
              </a:spcBef>
              <a:spcAft>
                <a:spcPts val="0"/>
              </a:spcAft>
              <a:buSzPts val="42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82850" tIns="182850" rIns="182850" bIns="182850" anchor="ctr" anchorCtr="0">
            <a:normAutofit/>
          </a:bodyPr>
          <a:lstStyle>
            <a:lvl1pPr marL="304815" lvl="0" indent="-304815">
              <a:spcBef>
                <a:spcPts val="0"/>
              </a:spcBef>
              <a:spcAft>
                <a:spcPts val="0"/>
              </a:spcAft>
              <a:buSzPts val="3600"/>
              <a:buChar char="●"/>
              <a:defRPr/>
            </a:lvl1pPr>
            <a:lvl2pPr marL="609630" lvl="1" indent="-270947">
              <a:spcBef>
                <a:spcPts val="0"/>
              </a:spcBef>
              <a:spcAft>
                <a:spcPts val="0"/>
              </a:spcAft>
              <a:buSzPts val="2800"/>
              <a:buChar char="○"/>
              <a:defRPr/>
            </a:lvl2pPr>
            <a:lvl3pPr marL="914446" lvl="2" indent="-270947">
              <a:spcBef>
                <a:spcPts val="0"/>
              </a:spcBef>
              <a:spcAft>
                <a:spcPts val="0"/>
              </a:spcAft>
              <a:buSzPts val="2800"/>
              <a:buChar char="■"/>
              <a:defRPr/>
            </a:lvl3pPr>
            <a:lvl4pPr marL="1219261" lvl="3" indent="-270947">
              <a:spcBef>
                <a:spcPts val="0"/>
              </a:spcBef>
              <a:spcAft>
                <a:spcPts val="0"/>
              </a:spcAft>
              <a:buSzPts val="2800"/>
              <a:buChar char="●"/>
              <a:defRPr/>
            </a:lvl4pPr>
            <a:lvl5pPr marL="1524076" lvl="4" indent="-270947">
              <a:spcBef>
                <a:spcPts val="0"/>
              </a:spcBef>
              <a:spcAft>
                <a:spcPts val="0"/>
              </a:spcAft>
              <a:buSzPts val="2800"/>
              <a:buChar char="○"/>
              <a:defRPr/>
            </a:lvl5pPr>
            <a:lvl6pPr marL="1828891" lvl="5" indent="-270947">
              <a:spcBef>
                <a:spcPts val="0"/>
              </a:spcBef>
              <a:spcAft>
                <a:spcPts val="0"/>
              </a:spcAft>
              <a:buSzPts val="2800"/>
              <a:buChar char="■"/>
              <a:defRPr/>
            </a:lvl6pPr>
            <a:lvl7pPr marL="2133707" lvl="6" indent="-270947">
              <a:spcBef>
                <a:spcPts val="0"/>
              </a:spcBef>
              <a:spcAft>
                <a:spcPts val="0"/>
              </a:spcAft>
              <a:buSzPts val="2800"/>
              <a:buChar char="●"/>
              <a:defRPr/>
            </a:lvl7pPr>
            <a:lvl8pPr marL="2438522" lvl="7" indent="-270947">
              <a:spcBef>
                <a:spcPts val="0"/>
              </a:spcBef>
              <a:spcAft>
                <a:spcPts val="0"/>
              </a:spcAft>
              <a:buSzPts val="2800"/>
              <a:buChar char="○"/>
              <a:defRPr/>
            </a:lvl8pPr>
            <a:lvl9pPr marL="2743337" lvl="8" indent="-270947">
              <a:spcBef>
                <a:spcPts val="0"/>
              </a:spcBef>
              <a:spcAft>
                <a:spcPts val="0"/>
              </a:spcAft>
              <a:buSzPts val="28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46343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82850" tIns="182850" rIns="182850" bIns="182850" anchor="ctr" anchorCtr="0">
            <a:normAutofit/>
          </a:bodyPr>
          <a:lstStyle>
            <a:lvl1pPr marL="304815" lvl="0" indent="-152408">
              <a:lnSpc>
                <a:spcPct val="100000"/>
              </a:lnSpc>
              <a:spcBef>
                <a:spcPts val="0"/>
              </a:spcBef>
              <a:spcAft>
                <a:spcPts val="0"/>
              </a:spcAft>
              <a:buSzPts val="36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86788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82850" tIns="182850" rIns="182850" bIns="182850" anchor="b" anchorCtr="0">
            <a:normAutofit/>
          </a:bodyPr>
          <a:lstStyle>
            <a:lvl1pPr lvl="0" algn="ctr">
              <a:spcBef>
                <a:spcPts val="0"/>
              </a:spcBef>
              <a:spcAft>
                <a:spcPts val="0"/>
              </a:spcAft>
              <a:buSzPts val="24000"/>
              <a:buNone/>
              <a:defRPr sz="16001"/>
            </a:lvl1pPr>
            <a:lvl2pPr lvl="1" algn="ctr">
              <a:spcBef>
                <a:spcPts val="0"/>
              </a:spcBef>
              <a:spcAft>
                <a:spcPts val="0"/>
              </a:spcAft>
              <a:buSzPts val="24000"/>
              <a:buNone/>
              <a:defRPr sz="16001"/>
            </a:lvl2pPr>
            <a:lvl3pPr lvl="2" algn="ctr">
              <a:spcBef>
                <a:spcPts val="0"/>
              </a:spcBef>
              <a:spcAft>
                <a:spcPts val="0"/>
              </a:spcAft>
              <a:buSzPts val="24000"/>
              <a:buNone/>
              <a:defRPr sz="16001"/>
            </a:lvl3pPr>
            <a:lvl4pPr lvl="3" algn="ctr">
              <a:spcBef>
                <a:spcPts val="0"/>
              </a:spcBef>
              <a:spcAft>
                <a:spcPts val="0"/>
              </a:spcAft>
              <a:buSzPts val="24000"/>
              <a:buNone/>
              <a:defRPr sz="16001"/>
            </a:lvl4pPr>
            <a:lvl5pPr lvl="4" algn="ctr">
              <a:spcBef>
                <a:spcPts val="0"/>
              </a:spcBef>
              <a:spcAft>
                <a:spcPts val="0"/>
              </a:spcAft>
              <a:buSzPts val="24000"/>
              <a:buNone/>
              <a:defRPr sz="16001"/>
            </a:lvl5pPr>
            <a:lvl6pPr lvl="5" algn="ctr">
              <a:spcBef>
                <a:spcPts val="0"/>
              </a:spcBef>
              <a:spcAft>
                <a:spcPts val="0"/>
              </a:spcAft>
              <a:buSzPts val="24000"/>
              <a:buNone/>
              <a:defRPr sz="16001"/>
            </a:lvl6pPr>
            <a:lvl7pPr lvl="6" algn="ctr">
              <a:spcBef>
                <a:spcPts val="0"/>
              </a:spcBef>
              <a:spcAft>
                <a:spcPts val="0"/>
              </a:spcAft>
              <a:buSzPts val="24000"/>
              <a:buNone/>
              <a:defRPr sz="16001"/>
            </a:lvl7pPr>
            <a:lvl8pPr lvl="7" algn="ctr">
              <a:spcBef>
                <a:spcPts val="0"/>
              </a:spcBef>
              <a:spcAft>
                <a:spcPts val="0"/>
              </a:spcAft>
              <a:buSzPts val="24000"/>
              <a:buNone/>
              <a:defRPr sz="16001"/>
            </a:lvl8pPr>
            <a:lvl9pPr lvl="8" algn="ctr">
              <a:spcBef>
                <a:spcPts val="0"/>
              </a:spcBef>
              <a:spcAft>
                <a:spcPts val="0"/>
              </a:spcAft>
              <a:buSzPts val="24000"/>
              <a:buNone/>
              <a:defRPr sz="16001"/>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82850" tIns="182850" rIns="182850" bIns="182850" anchor="t" anchorCtr="0">
            <a:normAutofit/>
          </a:bodyPr>
          <a:lstStyle>
            <a:lvl1pPr marL="304815" lvl="0" indent="-304815" algn="ctr">
              <a:spcBef>
                <a:spcPts val="0"/>
              </a:spcBef>
              <a:spcAft>
                <a:spcPts val="0"/>
              </a:spcAft>
              <a:buSzPts val="3600"/>
              <a:buChar char="●"/>
              <a:defRPr/>
            </a:lvl1pPr>
            <a:lvl2pPr marL="609630" lvl="1" indent="-270947" algn="ctr">
              <a:spcBef>
                <a:spcPts val="0"/>
              </a:spcBef>
              <a:spcAft>
                <a:spcPts val="0"/>
              </a:spcAft>
              <a:buSzPts val="2800"/>
              <a:buChar char="○"/>
              <a:defRPr/>
            </a:lvl2pPr>
            <a:lvl3pPr marL="914446" lvl="2" indent="-270947" algn="ctr">
              <a:spcBef>
                <a:spcPts val="0"/>
              </a:spcBef>
              <a:spcAft>
                <a:spcPts val="0"/>
              </a:spcAft>
              <a:buSzPts val="2800"/>
              <a:buChar char="■"/>
              <a:defRPr/>
            </a:lvl3pPr>
            <a:lvl4pPr marL="1219261" lvl="3" indent="-270947" algn="ctr">
              <a:spcBef>
                <a:spcPts val="0"/>
              </a:spcBef>
              <a:spcAft>
                <a:spcPts val="0"/>
              </a:spcAft>
              <a:buSzPts val="2800"/>
              <a:buChar char="●"/>
              <a:defRPr/>
            </a:lvl4pPr>
            <a:lvl5pPr marL="1524076" lvl="4" indent="-270947" algn="ctr">
              <a:spcBef>
                <a:spcPts val="0"/>
              </a:spcBef>
              <a:spcAft>
                <a:spcPts val="0"/>
              </a:spcAft>
              <a:buSzPts val="2800"/>
              <a:buChar char="○"/>
              <a:defRPr/>
            </a:lvl5pPr>
            <a:lvl6pPr marL="1828891" lvl="5" indent="-270947" algn="ctr">
              <a:spcBef>
                <a:spcPts val="0"/>
              </a:spcBef>
              <a:spcAft>
                <a:spcPts val="0"/>
              </a:spcAft>
              <a:buSzPts val="2800"/>
              <a:buChar char="■"/>
              <a:defRPr/>
            </a:lvl6pPr>
            <a:lvl7pPr marL="2133707" lvl="6" indent="-270947" algn="ctr">
              <a:spcBef>
                <a:spcPts val="0"/>
              </a:spcBef>
              <a:spcAft>
                <a:spcPts val="0"/>
              </a:spcAft>
              <a:buSzPts val="2800"/>
              <a:buChar char="●"/>
              <a:defRPr/>
            </a:lvl7pPr>
            <a:lvl8pPr marL="2438522" lvl="7" indent="-270947" algn="ctr">
              <a:spcBef>
                <a:spcPts val="0"/>
              </a:spcBef>
              <a:spcAft>
                <a:spcPts val="0"/>
              </a:spcAft>
              <a:buSzPts val="2800"/>
              <a:buChar char="○"/>
              <a:defRPr/>
            </a:lvl8pPr>
            <a:lvl9pPr marL="2743337" lvl="8" indent="-270947" algn="ctr">
              <a:spcBef>
                <a:spcPts val="0"/>
              </a:spcBef>
              <a:spcAft>
                <a:spcPts val="0"/>
              </a:spcAft>
              <a:buSzPts val="28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90493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82850" tIns="182850" rIns="182850" bIns="182850" anchor="t" anchorCtr="0">
            <a:norm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82850" tIns="182850" rIns="182850" bIns="182850" anchor="t" anchorCtr="0">
            <a:normAutofit/>
          </a:bodyPr>
          <a:lstStyle>
            <a:lvl1pPr marL="457200" lvl="0" indent="-457200">
              <a:lnSpc>
                <a:spcPct val="115000"/>
              </a:lnSpc>
              <a:spcBef>
                <a:spcPts val="0"/>
              </a:spcBef>
              <a:spcAft>
                <a:spcPts val="0"/>
              </a:spcAft>
              <a:buClr>
                <a:schemeClr val="dk2"/>
              </a:buClr>
              <a:buSzPts val="3600"/>
              <a:buChar char="●"/>
              <a:defRPr sz="3600">
                <a:solidFill>
                  <a:schemeClr val="dk2"/>
                </a:solidFill>
              </a:defRPr>
            </a:lvl1pPr>
            <a:lvl2pPr marL="914400" lvl="1" indent="-406400">
              <a:lnSpc>
                <a:spcPct val="115000"/>
              </a:lnSpc>
              <a:spcBef>
                <a:spcPts val="0"/>
              </a:spcBef>
              <a:spcAft>
                <a:spcPts val="0"/>
              </a:spcAft>
              <a:buClr>
                <a:schemeClr val="dk2"/>
              </a:buClr>
              <a:buSzPts val="2800"/>
              <a:buChar char="○"/>
              <a:defRPr sz="2800">
                <a:solidFill>
                  <a:schemeClr val="dk2"/>
                </a:solidFill>
              </a:defRPr>
            </a:lvl2pPr>
            <a:lvl3pPr marL="1371600" lvl="2" indent="-406400">
              <a:lnSpc>
                <a:spcPct val="115000"/>
              </a:lnSpc>
              <a:spcBef>
                <a:spcPts val="0"/>
              </a:spcBef>
              <a:spcAft>
                <a:spcPts val="0"/>
              </a:spcAft>
              <a:buClr>
                <a:schemeClr val="dk2"/>
              </a:buClr>
              <a:buSzPts val="2800"/>
              <a:buChar char="■"/>
              <a:defRPr sz="2800">
                <a:solidFill>
                  <a:schemeClr val="dk2"/>
                </a:solidFill>
              </a:defRPr>
            </a:lvl3pPr>
            <a:lvl4pPr marL="1828800" lvl="3" indent="-406400">
              <a:lnSpc>
                <a:spcPct val="115000"/>
              </a:lnSpc>
              <a:spcBef>
                <a:spcPts val="0"/>
              </a:spcBef>
              <a:spcAft>
                <a:spcPts val="0"/>
              </a:spcAft>
              <a:buClr>
                <a:schemeClr val="dk2"/>
              </a:buClr>
              <a:buSzPts val="2800"/>
              <a:buChar char="●"/>
              <a:defRPr sz="2800">
                <a:solidFill>
                  <a:schemeClr val="dk2"/>
                </a:solidFill>
              </a:defRPr>
            </a:lvl4pPr>
            <a:lvl5pPr marL="2286000" lvl="4" indent="-406400">
              <a:lnSpc>
                <a:spcPct val="115000"/>
              </a:lnSpc>
              <a:spcBef>
                <a:spcPts val="0"/>
              </a:spcBef>
              <a:spcAft>
                <a:spcPts val="0"/>
              </a:spcAft>
              <a:buClr>
                <a:schemeClr val="dk2"/>
              </a:buClr>
              <a:buSzPts val="2800"/>
              <a:buChar char="○"/>
              <a:defRPr sz="2800">
                <a:solidFill>
                  <a:schemeClr val="dk2"/>
                </a:solidFill>
              </a:defRPr>
            </a:lvl5pPr>
            <a:lvl6pPr marL="2743200" lvl="5" indent="-406400">
              <a:lnSpc>
                <a:spcPct val="115000"/>
              </a:lnSpc>
              <a:spcBef>
                <a:spcPts val="0"/>
              </a:spcBef>
              <a:spcAft>
                <a:spcPts val="0"/>
              </a:spcAft>
              <a:buClr>
                <a:schemeClr val="dk2"/>
              </a:buClr>
              <a:buSzPts val="2800"/>
              <a:buChar char="■"/>
              <a:defRPr sz="2800">
                <a:solidFill>
                  <a:schemeClr val="dk2"/>
                </a:solidFill>
              </a:defRPr>
            </a:lvl6pPr>
            <a:lvl7pPr marL="3200400" lvl="6" indent="-406400">
              <a:lnSpc>
                <a:spcPct val="115000"/>
              </a:lnSpc>
              <a:spcBef>
                <a:spcPts val="0"/>
              </a:spcBef>
              <a:spcAft>
                <a:spcPts val="0"/>
              </a:spcAft>
              <a:buClr>
                <a:schemeClr val="dk2"/>
              </a:buClr>
              <a:buSzPts val="2800"/>
              <a:buChar char="●"/>
              <a:defRPr sz="2800">
                <a:solidFill>
                  <a:schemeClr val="dk2"/>
                </a:solidFill>
              </a:defRPr>
            </a:lvl7pPr>
            <a:lvl8pPr marL="3657600" lvl="7" indent="-406400">
              <a:lnSpc>
                <a:spcPct val="115000"/>
              </a:lnSpc>
              <a:spcBef>
                <a:spcPts val="0"/>
              </a:spcBef>
              <a:spcAft>
                <a:spcPts val="0"/>
              </a:spcAft>
              <a:buClr>
                <a:schemeClr val="dk2"/>
              </a:buClr>
              <a:buSzPts val="2800"/>
              <a:buChar char="○"/>
              <a:defRPr sz="2800">
                <a:solidFill>
                  <a:schemeClr val="dk2"/>
                </a:solidFill>
              </a:defRPr>
            </a:lvl8pPr>
            <a:lvl9pPr marL="4114800" lvl="8" indent="-406400">
              <a:lnSpc>
                <a:spcPct val="115000"/>
              </a:lnSpc>
              <a:spcBef>
                <a:spcPts val="0"/>
              </a:spcBef>
              <a:spcAft>
                <a:spcPts val="0"/>
              </a:spcAft>
              <a:buClr>
                <a:schemeClr val="dk2"/>
              </a:buClr>
              <a:buSzPts val="2800"/>
              <a:buChar char="■"/>
              <a:defRPr sz="2800">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82850" tIns="182850" rIns="182850" bIns="182850"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30953361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funding@cordap.org" TargetMode="External"/><Relationship Id="rId5" Type="http://schemas.openxmlformats.org/officeDocument/2006/relationships/hyperlink" Target="mailto:funding@coredap.org" TargetMode="External"/><Relationship Id="rId4" Type="http://schemas.openxmlformats.org/officeDocument/2006/relationships/hyperlink" Target="https://cordap.org/full-proposal-docs-cap202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pSp>
        <p:nvGrpSpPr>
          <p:cNvPr id="579" name="Google Shape;579;p39"/>
          <p:cNvGrpSpPr/>
          <p:nvPr/>
        </p:nvGrpSpPr>
        <p:grpSpPr>
          <a:xfrm>
            <a:off x="4451959" y="2517759"/>
            <a:ext cx="3288075" cy="1593883"/>
            <a:chOff x="5444200" y="3948088"/>
            <a:chExt cx="4932113" cy="2390824"/>
          </a:xfrm>
        </p:grpSpPr>
        <p:pic>
          <p:nvPicPr>
            <p:cNvPr id="580" name="Google Shape;580;p39"/>
            <p:cNvPicPr preferRelativeResize="0"/>
            <p:nvPr/>
          </p:nvPicPr>
          <p:blipFill>
            <a:blip r:embed="rId3">
              <a:alphaModFix/>
            </a:blip>
            <a:stretch>
              <a:fillRect/>
            </a:stretch>
          </p:blipFill>
          <p:spPr>
            <a:xfrm>
              <a:off x="7911687" y="3948088"/>
              <a:ext cx="2464626" cy="2390824"/>
            </a:xfrm>
            <a:prstGeom prst="rect">
              <a:avLst/>
            </a:prstGeom>
            <a:noFill/>
            <a:ln>
              <a:noFill/>
            </a:ln>
          </p:spPr>
        </p:pic>
        <p:sp>
          <p:nvSpPr>
            <p:cNvPr id="581" name="Google Shape;581;p39"/>
            <p:cNvSpPr/>
            <p:nvPr/>
          </p:nvSpPr>
          <p:spPr>
            <a:xfrm>
              <a:off x="5444200" y="4938750"/>
              <a:ext cx="1533600" cy="409500"/>
            </a:xfrm>
            <a:prstGeom prst="rect">
              <a:avLst/>
            </a:prstGeom>
            <a:noFill/>
            <a:ln>
              <a:noFill/>
            </a:ln>
          </p:spPr>
          <p:txBody>
            <a:bodyPr spcFirstLastPara="1" wrap="square" lIns="33867" tIns="33867" rIns="33867" bIns="33867" anchor="t" anchorCtr="0">
              <a:noAutofit/>
            </a:bodyPr>
            <a:lstStyle/>
            <a:p>
              <a:pPr algn="ctr" defTabSz="609630">
                <a:buClr>
                  <a:srgbClr val="000000"/>
                </a:buClr>
              </a:pPr>
              <a:r>
                <a:rPr lang="es" sz="1200" b="1" kern="0">
                  <a:solidFill>
                    <a:srgbClr val="1F1CA1"/>
                  </a:solidFill>
                  <a:latin typeface="Arial"/>
                  <a:cs typeface="Arial"/>
                  <a:sym typeface="Arial"/>
                </a:rPr>
                <a:t>cordap.org</a:t>
              </a:r>
              <a:endParaRPr sz="1200" b="1" kern="0">
                <a:solidFill>
                  <a:srgbClr val="1F1CA1"/>
                </a:solidFill>
                <a:latin typeface="Arial"/>
                <a:cs typeface="Arial"/>
                <a:sym typeface="Arial"/>
              </a:endParaRPr>
            </a:p>
          </p:txBody>
        </p:sp>
        <p:pic>
          <p:nvPicPr>
            <p:cNvPr id="582" name="Google Shape;582;p39"/>
            <p:cNvPicPr preferRelativeResize="0"/>
            <p:nvPr/>
          </p:nvPicPr>
          <p:blipFill>
            <a:blip r:embed="rId4">
              <a:alphaModFix/>
            </a:blip>
            <a:stretch>
              <a:fillRect/>
            </a:stretch>
          </p:blipFill>
          <p:spPr>
            <a:xfrm>
              <a:off x="7702030" y="4885492"/>
              <a:ext cx="523850" cy="516031"/>
            </a:xfrm>
            <a:prstGeom prst="rect">
              <a:avLst/>
            </a:prstGeom>
            <a:noFill/>
            <a:ln>
              <a:noFill/>
            </a:ln>
          </p:spPr>
        </p:pic>
        <p:pic>
          <p:nvPicPr>
            <p:cNvPr id="583" name="Google Shape;583;p39"/>
            <p:cNvPicPr preferRelativeResize="0"/>
            <p:nvPr/>
          </p:nvPicPr>
          <p:blipFill>
            <a:blip r:embed="rId5">
              <a:alphaModFix/>
            </a:blip>
            <a:stretch>
              <a:fillRect/>
            </a:stretch>
          </p:blipFill>
          <p:spPr>
            <a:xfrm>
              <a:off x="7074075" y="4881572"/>
              <a:ext cx="531669" cy="523850"/>
            </a:xfrm>
            <a:prstGeom prst="rect">
              <a:avLst/>
            </a:prstGeom>
            <a:noFill/>
            <a:ln>
              <a:noFill/>
            </a:ln>
          </p:spPr>
        </p:pic>
      </p:grpSp>
      <p:pic>
        <p:nvPicPr>
          <p:cNvPr id="584" name="Google Shape;584;p39"/>
          <p:cNvPicPr preferRelativeResize="0"/>
          <p:nvPr/>
        </p:nvPicPr>
        <p:blipFill>
          <a:blip r:embed="rId6">
            <a:alphaModFix/>
          </a:blip>
          <a:stretch>
            <a:fillRect/>
          </a:stretch>
        </p:blipFill>
        <p:spPr>
          <a:xfrm>
            <a:off x="25420" y="-104874"/>
            <a:ext cx="12212750" cy="6919844"/>
          </a:xfrm>
          <a:prstGeom prst="rect">
            <a:avLst/>
          </a:prstGeom>
          <a:noFill/>
          <a:ln>
            <a:noFill/>
          </a:ln>
        </p:spPr>
      </p:pic>
      <p:sp>
        <p:nvSpPr>
          <p:cNvPr id="585" name="Google Shape;585;p39"/>
          <p:cNvSpPr/>
          <p:nvPr/>
        </p:nvSpPr>
        <p:spPr>
          <a:xfrm>
            <a:off x="1483780" y="3288474"/>
            <a:ext cx="10317360" cy="2821047"/>
          </a:xfrm>
          <a:prstGeom prst="rect">
            <a:avLst/>
          </a:prstGeom>
          <a:noFill/>
          <a:ln>
            <a:noFill/>
          </a:ln>
        </p:spPr>
        <p:txBody>
          <a:bodyPr spcFirstLastPara="1" wrap="square" lIns="33867" tIns="33867" rIns="33867" bIns="33867" anchor="t" anchorCtr="0">
            <a:noAutofit/>
          </a:bodyPr>
          <a:lstStyle/>
          <a:p>
            <a:pPr defTabSz="609630">
              <a:buClr>
                <a:srgbClr val="000000"/>
              </a:buClr>
              <a:buSzPts val="1100"/>
            </a:pPr>
            <a:r>
              <a:rPr lang="en-US" sz="3200" kern="0" dirty="0">
                <a:solidFill>
                  <a:srgbClr val="FFFFFF"/>
                </a:solidFill>
                <a:cs typeface="Arial"/>
                <a:sym typeface="Arial"/>
              </a:rPr>
              <a:t>Coral Accelerator Program </a:t>
            </a:r>
            <a:endParaRPr lang="en-US" sz="2000" kern="0" dirty="0">
              <a:solidFill>
                <a:srgbClr val="FFFFFF"/>
              </a:solidFill>
              <a:cs typeface="Arial"/>
              <a:sym typeface="Arial"/>
            </a:endParaRPr>
          </a:p>
          <a:p>
            <a:pPr defTabSz="609630">
              <a:buClr>
                <a:srgbClr val="000000"/>
              </a:buClr>
              <a:buSzPts val="1100"/>
            </a:pPr>
            <a:endParaRPr lang="en-US" sz="2000" kern="0" dirty="0">
              <a:solidFill>
                <a:srgbClr val="FFFFFF"/>
              </a:solidFill>
              <a:latin typeface="Arial"/>
              <a:cs typeface="Arial"/>
              <a:sym typeface="Arial"/>
            </a:endParaRPr>
          </a:p>
          <a:p>
            <a:pPr defTabSz="609630">
              <a:buClr>
                <a:srgbClr val="000000"/>
              </a:buClr>
              <a:buSzPts val="1100"/>
            </a:pPr>
            <a:r>
              <a:rPr lang="en-US" sz="2000" kern="0" dirty="0">
                <a:solidFill>
                  <a:srgbClr val="FFFFFF"/>
                </a:solidFill>
                <a:latin typeface="Arial"/>
                <a:cs typeface="Arial"/>
                <a:sym typeface="Arial"/>
              </a:rPr>
              <a:t>Full Proposal Deadline February 22, 2024 (5:00 PM UTC)</a:t>
            </a:r>
            <a:endParaRPr lang="en-US" sz="2000" kern="0" dirty="0">
              <a:solidFill>
                <a:srgbClr val="FFFFFF"/>
              </a:solidFill>
              <a:latin typeface="Arial"/>
              <a:cs typeface="Arial"/>
            </a:endParaRPr>
          </a:p>
          <a:p>
            <a:pPr defTabSz="609630">
              <a:buClr>
                <a:srgbClr val="000000"/>
              </a:buClr>
              <a:buSzPts val="1100"/>
            </a:pPr>
            <a:endParaRPr lang="en-US" sz="2000" kern="0" dirty="0">
              <a:solidFill>
                <a:srgbClr val="FFFFFF"/>
              </a:solidFill>
              <a:latin typeface="Arial"/>
              <a:cs typeface="Arial"/>
              <a:sym typeface="Arial"/>
            </a:endParaRPr>
          </a:p>
          <a:p>
            <a:pPr defTabSz="609630">
              <a:buClr>
                <a:srgbClr val="000000"/>
              </a:buClr>
              <a:buSzPts val="1100"/>
            </a:pPr>
            <a:endParaRPr lang="en-US" sz="2000" kern="0" dirty="0">
              <a:solidFill>
                <a:srgbClr val="FFFFFF"/>
              </a:solidFill>
              <a:latin typeface="Arial"/>
              <a:cs typeface="Arial"/>
            </a:endParaRPr>
          </a:p>
        </p:txBody>
      </p:sp>
      <p:pic>
        <p:nvPicPr>
          <p:cNvPr id="5" name="Picture 4">
            <a:extLst>
              <a:ext uri="{FF2B5EF4-FFF2-40B4-BE49-F238E27FC236}">
                <a16:creationId xmlns:a16="http://schemas.microsoft.com/office/drawing/2014/main" id="{75264997-829E-BD46-A018-7F395B09C69F}"/>
              </a:ext>
            </a:extLst>
          </p:cNvPr>
          <p:cNvPicPr>
            <a:picLocks noChangeAspect="1"/>
          </p:cNvPicPr>
          <p:nvPr/>
        </p:nvPicPr>
        <p:blipFill>
          <a:blip r:embed="rId7"/>
          <a:srcRect/>
          <a:stretch/>
        </p:blipFill>
        <p:spPr>
          <a:xfrm>
            <a:off x="1403937" y="1888410"/>
            <a:ext cx="5418032" cy="1020103"/>
          </a:xfrm>
          <a:prstGeom prst="rect">
            <a:avLst/>
          </a:prstGeom>
        </p:spPr>
      </p:pic>
    </p:spTree>
    <p:extLst>
      <p:ext uri="{BB962C8B-B14F-4D97-AF65-F5344CB8AC3E}">
        <p14:creationId xmlns:p14="http://schemas.microsoft.com/office/powerpoint/2010/main" val="194725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376517" y="172123"/>
            <a:ext cx="3631956" cy="461665"/>
          </a:xfrm>
          <a:prstGeom prst="rect">
            <a:avLst/>
          </a:prstGeom>
          <a:noFill/>
        </p:spPr>
        <p:txBody>
          <a:bodyPr wrap="none" rtlCol="0">
            <a:spAutoFit/>
          </a:bodyPr>
          <a:lstStyle/>
          <a:p>
            <a:r>
              <a:rPr lang="en-US" sz="2400" b="1" dirty="0">
                <a:solidFill>
                  <a:schemeClr val="accent1">
                    <a:lumMod val="50000"/>
                  </a:schemeClr>
                </a:solidFill>
              </a:rPr>
              <a:t>CAP – Proposal Budget</a:t>
            </a:r>
          </a:p>
        </p:txBody>
      </p:sp>
      <p:sp>
        <p:nvSpPr>
          <p:cNvPr id="3" name="Rectangle 2"/>
          <p:cNvSpPr/>
          <p:nvPr/>
        </p:nvSpPr>
        <p:spPr>
          <a:xfrm>
            <a:off x="665179" y="955652"/>
            <a:ext cx="11178989" cy="5464316"/>
          </a:xfrm>
          <a:prstGeom prst="rect">
            <a:avLst/>
          </a:prstGeom>
        </p:spPr>
        <p:txBody>
          <a:bodyPr wrap="square">
            <a:sp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Arial" panose="020B0604020202020204" pitchFamily="34" charset="0"/>
              </a:rPr>
              <a:t>Budgets must be prepared using the supplied budget template. ( Excel uploads, with summary form fill information)</a:t>
            </a:r>
          </a:p>
          <a:p>
            <a:pPr marR="0" lvl="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Requested costs must be related to research and integrated educational activities directly related to the project. There is a budget guidance sheet in the excel file.</a:t>
            </a:r>
          </a:p>
          <a:p>
            <a:pPr marR="0" lvl="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Equipment:</a:t>
            </a:r>
            <a:r>
              <a:rPr lang="en-US" sz="1600" dirty="0">
                <a:effectLst/>
                <a:latin typeface="Calibri" panose="020F0502020204030204" pitchFamily="34" charset="0"/>
                <a:ea typeface="Calibri" panose="020F0502020204030204" pitchFamily="34" charset="0"/>
                <a:cs typeface="Arial" panose="020B0604020202020204" pitchFamily="34" charset="0"/>
              </a:rPr>
              <a:t> It is expected that participating organizations will already be equipped to pursue their current research. Purchase of equipment essential for the project which is proposed is eligible. </a:t>
            </a:r>
            <a:r>
              <a:rPr lang="en-US" sz="1600" dirty="0">
                <a:latin typeface="Calibri" panose="020F0502020204030204" pitchFamily="34" charset="0"/>
                <a:ea typeface="Calibri" panose="020F0502020204030204" pitchFamily="34" charset="0"/>
                <a:cs typeface="Arial" panose="020B0604020202020204" pitchFamily="34" charset="0"/>
              </a:rPr>
              <a:t>(renting encouraged where cost effective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pPr>
            <a:r>
              <a:rPr lang="en-US" sz="1600" b="1" dirty="0">
                <a:latin typeface="Calibri" panose="020F0502020204030204" pitchFamily="34" charset="0"/>
                <a:ea typeface="Calibri" panose="020F0502020204030204" pitchFamily="34" charset="0"/>
                <a:cs typeface="Arial" panose="020B0604020202020204" pitchFamily="34" charset="0"/>
              </a:rPr>
              <a:t>Capital Equipment </a:t>
            </a:r>
            <a:r>
              <a:rPr lang="en-US" sz="1600" dirty="0">
                <a:latin typeface="Calibri" panose="020F0502020204030204" pitchFamily="34" charset="0"/>
                <a:ea typeface="Calibri" panose="020F0502020204030204" pitchFamily="34" charset="0"/>
                <a:cs typeface="Arial" panose="020B0604020202020204" pitchFamily="34" charset="0"/>
              </a:rPr>
              <a:t>(assets/equipment over US$5K):</a:t>
            </a:r>
          </a:p>
          <a:p>
            <a:pPr marL="1257300" lvl="2" indent="-342900" algn="just">
              <a:lnSpc>
                <a:spcPct val="107000"/>
              </a:lnSpc>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Arial" panose="020B0604020202020204" pitchFamily="34" charset="0"/>
              </a:rPr>
              <a:t>The proposed maximum allowable cost for any single unit of equipment is US$80,000. </a:t>
            </a:r>
          </a:p>
          <a:p>
            <a:pPr marL="1257300" lvl="2" indent="-342900" algn="just">
              <a:lnSpc>
                <a:spcPct val="107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Sharing/Asset Ownership/plans after the award for large equipment requests. </a:t>
            </a:r>
          </a:p>
          <a:p>
            <a:pPr lvl="2" algn="just">
              <a:lnSpc>
                <a:spcPct val="107000"/>
              </a:lnSpc>
            </a:pP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en-US" sz="1600" dirty="0">
                <a:latin typeface="Calibri" panose="020F0502020204030204" pitchFamily="34" charset="0"/>
                <a:ea typeface="Calibri" panose="020F0502020204030204" pitchFamily="34" charset="0"/>
                <a:cs typeface="Arial" panose="020B0604020202020204" pitchFamily="34" charset="0"/>
              </a:rPr>
              <a:t>Note: The type of equipment/materials requested, and its use, will be taken into account and viewed differently, for example laboratory equipment used to aid research vs equipment and materials used to build prototypes.</a:t>
            </a:r>
          </a:p>
          <a:p>
            <a:pPr algn="just">
              <a:lnSpc>
                <a:spcPct val="107000"/>
              </a:lnSpc>
            </a:pP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en-US" sz="1600" dirty="0">
                <a:latin typeface="Calibri" panose="020F0502020204030204" pitchFamily="34" charset="0"/>
                <a:ea typeface="Calibri" panose="020F0502020204030204" pitchFamily="34" charset="0"/>
                <a:cs typeface="Arial" panose="020B0604020202020204" pitchFamily="34" charset="0"/>
              </a:rPr>
              <a:t>NOTE: Budgets may be adjusted between Concept Note and Full Proposal stage, in particular if based on feedback from the Review Panel.</a:t>
            </a:r>
          </a:p>
          <a:p>
            <a:pPr algn="just">
              <a:lnSpc>
                <a:spcPct val="107000"/>
              </a:lnSpc>
            </a:pPr>
            <a:r>
              <a:rPr lang="en-US" sz="1600" dirty="0">
                <a:latin typeface="Calibri" panose="020F0502020204030204" pitchFamily="34" charset="0"/>
                <a:ea typeface="Calibri" panose="020F0502020204030204" pitchFamily="34" charset="0"/>
                <a:cs typeface="Arial" panose="020B0604020202020204" pitchFamily="34" charset="0"/>
              </a:rPr>
              <a:t>Cost Share: Leveraging CORDAP funding with Cash and/or In-Kind contributions to the project are very much encouraged but not mandatory.  Dedicated section for outlining cost share will be included in application, in-kind contributions will not be financially quantified.  Contributions to the project will be taken into account during proposal review.</a:t>
            </a:r>
          </a:p>
          <a:p>
            <a:pPr algn="just">
              <a:lnSpc>
                <a:spcPct val="107000"/>
              </a:lnSpc>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994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3" name="Rectangle 2"/>
          <p:cNvSpPr/>
          <p:nvPr/>
        </p:nvSpPr>
        <p:spPr>
          <a:xfrm>
            <a:off x="670556" y="656381"/>
            <a:ext cx="10280725" cy="5078313"/>
          </a:xfrm>
          <a:prstGeom prst="rect">
            <a:avLst/>
          </a:prstGeom>
        </p:spPr>
        <p:txBody>
          <a:bodyPr wrap="square" lIns="91440" tIns="45720" rIns="91440" bIns="45720" anchor="t">
            <a:spAutoFit/>
          </a:bodyPr>
          <a:lstStyle/>
          <a:p>
            <a:pPr lvl="1"/>
            <a:endParaRPr lang="en-US" dirty="0"/>
          </a:p>
          <a:p>
            <a:pPr marL="285750" indent="-285750">
              <a:buFont typeface="Arial" panose="020B0604020202020204" pitchFamily="34" charset="0"/>
              <a:buChar char="•"/>
            </a:pPr>
            <a:r>
              <a:rPr lang="en-US" b="1" dirty="0"/>
              <a:t>Budget &amp; Justification</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dirty="0"/>
              <a:t>Add budget detail online, plus the budget justification </a:t>
            </a:r>
          </a:p>
          <a:p>
            <a:pPr marL="742950" lvl="1" indent="-285750">
              <a:buFont typeface="Arial" panose="020B0604020202020204" pitchFamily="34" charset="0"/>
              <a:buChar char="•"/>
            </a:pPr>
            <a:r>
              <a:rPr lang="en-US" dirty="0"/>
              <a:t>Upload Completed Excel File</a:t>
            </a:r>
          </a:p>
          <a:p>
            <a:pPr lvl="1"/>
            <a:endParaRPr lang="en-US" dirty="0"/>
          </a:p>
          <a:p>
            <a:pPr marL="742950" lvl="1" indent="-285750">
              <a:buFont typeface="Arial" panose="020B0604020202020204" pitchFamily="34" charset="0"/>
              <a:buChar char="•"/>
            </a:pPr>
            <a:r>
              <a:rPr lang="en-US" sz="1400" b="1" dirty="0"/>
              <a:t>Justification: </a:t>
            </a:r>
            <a:r>
              <a:rPr lang="en-US" sz="1400" dirty="0"/>
              <a:t>Explain why items are essential in relation to the aims and methodology of the project as well as meeting the goals of the project. You should not merely restate the proposed expenditure. </a:t>
            </a:r>
          </a:p>
          <a:p>
            <a:pPr marL="742950" lvl="1" indent="-285750">
              <a:buFont typeface="Arial" panose="020B0604020202020204" pitchFamily="34" charset="0"/>
              <a:buChar char="•"/>
            </a:pPr>
            <a:r>
              <a:rPr lang="en-US" sz="1400" dirty="0"/>
              <a:t>Detail provided should be commensurate to the amount of the requested line item. </a:t>
            </a:r>
          </a:p>
          <a:p>
            <a:pPr marL="742950" lvl="1" indent="-285750">
              <a:buFont typeface="Arial" panose="020B0604020202020204" pitchFamily="34" charset="0"/>
              <a:buChar char="•"/>
            </a:pPr>
            <a:r>
              <a:rPr lang="en-US" sz="1400" dirty="0"/>
              <a:t>You are trying to demonstrate to reviewers that your costs are reasonable, necessary, in line with your activities and provide good value for the funding requested.</a:t>
            </a:r>
          </a:p>
          <a:p>
            <a:pPr marL="742950" lvl="1" indent="-285750">
              <a:buFont typeface="Arial" panose="020B0604020202020204" pitchFamily="34" charset="0"/>
              <a:buChar char="•"/>
            </a:pPr>
            <a:r>
              <a:rPr lang="en-US" sz="1400" dirty="0"/>
              <a:t>A greater breakdown of costs is required at the Full Proposal stage.</a:t>
            </a:r>
          </a:p>
          <a:p>
            <a:pPr marL="742950" lvl="1" indent="-285750">
              <a:buFont typeface="Arial" panose="020B0604020202020204" pitchFamily="34" charset="0"/>
              <a:buChar char="•"/>
            </a:pPr>
            <a:r>
              <a:rPr lang="en-US" sz="1400" dirty="0"/>
              <a:t>Breakdown travel costs, differentiate between travel costs for meetings/conferences </a:t>
            </a:r>
            <a:r>
              <a:rPr lang="en-US" sz="1400" dirty="0" err="1"/>
              <a:t>etc</a:t>
            </a:r>
            <a:r>
              <a:rPr lang="en-US" sz="1400" dirty="0"/>
              <a:t>, and field work.</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600" b="1" dirty="0"/>
              <a:t>New Section in excel file – Budget broken down by task – please estimate this as closely as possible given that resources may be shared between tasks</a:t>
            </a:r>
          </a:p>
          <a:p>
            <a:pPr lvl="1"/>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p:cNvSpPr txBox="1"/>
          <p:nvPr/>
        </p:nvSpPr>
        <p:spPr>
          <a:xfrm>
            <a:off x="618564" y="274968"/>
            <a:ext cx="5528308" cy="461665"/>
          </a:xfrm>
          <a:prstGeom prst="rect">
            <a:avLst/>
          </a:prstGeom>
          <a:noFill/>
        </p:spPr>
        <p:txBody>
          <a:bodyPr wrap="none" rtlCol="0">
            <a:spAutoFit/>
          </a:bodyPr>
          <a:lstStyle/>
          <a:p>
            <a:r>
              <a:rPr lang="en-US" sz="2400" b="1" dirty="0">
                <a:solidFill>
                  <a:schemeClr val="accent1">
                    <a:lumMod val="50000"/>
                  </a:schemeClr>
                </a:solidFill>
              </a:rPr>
              <a:t>CAP – Proposal Budget Justification</a:t>
            </a:r>
          </a:p>
        </p:txBody>
      </p:sp>
    </p:spTree>
    <p:extLst>
      <p:ext uri="{BB962C8B-B14F-4D97-AF65-F5344CB8AC3E}">
        <p14:creationId xmlns:p14="http://schemas.microsoft.com/office/powerpoint/2010/main" val="69739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376517" y="172123"/>
            <a:ext cx="6694397" cy="523220"/>
          </a:xfrm>
          <a:prstGeom prst="rect">
            <a:avLst/>
          </a:prstGeom>
          <a:noFill/>
        </p:spPr>
        <p:txBody>
          <a:bodyPr wrap="none" rtlCol="0">
            <a:spAutoFit/>
          </a:bodyPr>
          <a:lstStyle/>
          <a:p>
            <a:r>
              <a:rPr lang="en-US" sz="2800" dirty="0">
                <a:solidFill>
                  <a:schemeClr val="accent1">
                    <a:lumMod val="50000"/>
                  </a:schemeClr>
                </a:solidFill>
              </a:rPr>
              <a:t>CAP – Reporting and Payment Schedule</a:t>
            </a:r>
          </a:p>
        </p:txBody>
      </p:sp>
      <p:sp>
        <p:nvSpPr>
          <p:cNvPr id="3" name="Rectangle 2"/>
          <p:cNvSpPr/>
          <p:nvPr/>
        </p:nvSpPr>
        <p:spPr>
          <a:xfrm>
            <a:off x="455406" y="940365"/>
            <a:ext cx="6192819" cy="4247958"/>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Arial" panose="020B0604020202020204" pitchFamily="34" charset="0"/>
              </a:rPr>
              <a:t>It is recognized that many organizations, particularly in developing countries, may not have the resources to undertake much of the project costs in advance.  This is reflected in the payment made upon signing the award contract</a:t>
            </a:r>
          </a:p>
          <a:p>
            <a:pPr marL="285750"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Arial" panose="020B0604020202020204" pitchFamily="34" charset="0"/>
              </a:rPr>
              <a:t>Payments are lump sum payments</a:t>
            </a:r>
            <a:r>
              <a:rPr lang="en-US" dirty="0">
                <a:latin typeface="Calibri" panose="020F0502020204030204" pitchFamily="34" charset="0"/>
                <a:ea typeface="Calibri" panose="020F0502020204030204" pitchFamily="34" charset="0"/>
                <a:cs typeface="Arial" panose="020B0604020202020204" pitchFamily="34" charset="0"/>
              </a:rPr>
              <a:t> annually upon receipt of an annual report.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Arial" panose="020B0604020202020204" pitchFamily="34" charset="0"/>
              </a:rPr>
              <a:t>Any unspent funds must be returned to CORDAP at the end of the project.</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Brief Interim updates/ highlights required , traffic light, highlights, successes  - this information critical in the platform resourcing loop. ( quarterly/6 monthly).</a:t>
            </a:r>
          </a:p>
          <a:p>
            <a:pPr>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80882764"/>
              </p:ext>
            </p:extLst>
          </p:nvPr>
        </p:nvGraphicFramePr>
        <p:xfrm>
          <a:off x="6965577" y="997486"/>
          <a:ext cx="4943138" cy="3567176"/>
        </p:xfrm>
        <a:graphic>
          <a:graphicData uri="http://schemas.openxmlformats.org/drawingml/2006/table">
            <a:tbl>
              <a:tblPr bandRow="1"/>
              <a:tblGrid>
                <a:gridCol w="978649">
                  <a:extLst>
                    <a:ext uri="{9D8B030D-6E8A-4147-A177-3AD203B41FA5}">
                      <a16:colId xmlns:a16="http://schemas.microsoft.com/office/drawing/2014/main" val="988697436"/>
                    </a:ext>
                  </a:extLst>
                </a:gridCol>
                <a:gridCol w="914502">
                  <a:extLst>
                    <a:ext uri="{9D8B030D-6E8A-4147-A177-3AD203B41FA5}">
                      <a16:colId xmlns:a16="http://schemas.microsoft.com/office/drawing/2014/main" val="410606942"/>
                    </a:ext>
                  </a:extLst>
                </a:gridCol>
                <a:gridCol w="1008804">
                  <a:extLst>
                    <a:ext uri="{9D8B030D-6E8A-4147-A177-3AD203B41FA5}">
                      <a16:colId xmlns:a16="http://schemas.microsoft.com/office/drawing/2014/main" val="3893514888"/>
                    </a:ext>
                  </a:extLst>
                </a:gridCol>
                <a:gridCol w="1031831">
                  <a:extLst>
                    <a:ext uri="{9D8B030D-6E8A-4147-A177-3AD203B41FA5}">
                      <a16:colId xmlns:a16="http://schemas.microsoft.com/office/drawing/2014/main" val="4029711116"/>
                    </a:ext>
                  </a:extLst>
                </a:gridCol>
                <a:gridCol w="1009352">
                  <a:extLst>
                    <a:ext uri="{9D8B030D-6E8A-4147-A177-3AD203B41FA5}">
                      <a16:colId xmlns:a16="http://schemas.microsoft.com/office/drawing/2014/main" val="348096481"/>
                    </a:ext>
                  </a:extLst>
                </a:gridCol>
              </a:tblGrid>
              <a:tr h="0">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Reporting deliverable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1 Year Project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Up to 2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Up to 3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318173"/>
                  </a:ext>
                </a:extLst>
              </a:tr>
              <a:tr h="0">
                <a:tc>
                  <a:txBody>
                    <a:bodyPr/>
                    <a:lstStyle/>
                    <a:p>
                      <a:pPr marL="0" marR="0">
                        <a:lnSpc>
                          <a:spcPct val="107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Upon Contract Signing</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50% of Project total</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40% of Project total</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30% of Project total</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222929"/>
                  </a:ext>
                </a:extLst>
              </a:tr>
              <a:tr h="0">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End of Year 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Progress/Final Report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Financial Report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Financial Reconciliation – Payment of remainder of project funds spent.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40% of Project Total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30% of Project Total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047787"/>
                  </a:ext>
                </a:extLst>
              </a:tr>
              <a:tr h="0">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End of Year 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Progress/Final Report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Financial Report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Financial Reconciliation – Payment of remainder of project funds spent.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30% of project Total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637537"/>
                  </a:ext>
                </a:extLst>
              </a:tr>
              <a:tr h="0">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End of Year 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Final Report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Financial Report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Financial Reconciliation – Payment of remainder of project funds spent.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158584"/>
                  </a:ext>
                </a:extLst>
              </a:tr>
            </a:tbl>
          </a:graphicData>
        </a:graphic>
      </p:graphicFrame>
    </p:spTree>
    <p:extLst>
      <p:ext uri="{BB962C8B-B14F-4D97-AF65-F5344CB8AC3E}">
        <p14:creationId xmlns:p14="http://schemas.microsoft.com/office/powerpoint/2010/main" val="842914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3" name="Rectangle 2"/>
          <p:cNvSpPr/>
          <p:nvPr/>
        </p:nvSpPr>
        <p:spPr>
          <a:xfrm>
            <a:off x="695413" y="1275973"/>
            <a:ext cx="11162852" cy="4765792"/>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Arial" panose="020B0604020202020204" pitchFamily="34" charset="0"/>
              </a:rPr>
              <a:t>CORDAP makes the Award to the Lead Institution only.</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S</a:t>
            </a:r>
            <a:r>
              <a:rPr lang="en-US" dirty="0">
                <a:effectLst/>
                <a:latin typeface="Calibri" panose="020F0502020204030204" pitchFamily="34" charset="0"/>
                <a:ea typeface="Calibri" panose="020F0502020204030204" pitchFamily="34" charset="0"/>
                <a:cs typeface="Arial" panose="020B0604020202020204" pitchFamily="34" charset="0"/>
              </a:rPr>
              <a:t>uccessful applicant organizations are required to sign a legally binding Consortium Agreement ( among themselves) before funds are disbursed.</a:t>
            </a:r>
          </a:p>
          <a:p>
            <a:pPr>
              <a:lnSpc>
                <a:spcPct val="107000"/>
              </a:lnSpc>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The consortium agreement sets the framework for a successful project implementation and is a private agreement between the participants to set out the rights and obligations amongst themselves. (It does NOT involve CORDAP itself.) </a:t>
            </a:r>
          </a:p>
          <a:p>
            <a:pPr>
              <a:lnSpc>
                <a:spcPct val="107000"/>
              </a:lnSpc>
              <a:spcAft>
                <a:spcPts val="800"/>
              </a:spcAft>
            </a:pPr>
            <a:r>
              <a:rPr lang="en-US" b="1" dirty="0">
                <a:effectLst/>
                <a:latin typeface="Calibri" panose="020F0502020204030204" pitchFamily="34" charset="0"/>
                <a:ea typeface="Calibri" panose="020F0502020204030204" pitchFamily="34" charset="0"/>
                <a:cs typeface="Arial" panose="020B0604020202020204" pitchFamily="34" charset="0"/>
              </a:rPr>
              <a:t>The Consortium Agreement details: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P</a:t>
            </a:r>
            <a:r>
              <a:rPr lang="en-US" dirty="0">
                <a:effectLst/>
                <a:latin typeface="Calibri" panose="020F0502020204030204" pitchFamily="34" charset="0"/>
                <a:ea typeface="Calibri" panose="020F0502020204030204" pitchFamily="34" charset="0"/>
                <a:cs typeface="Arial" panose="020B0604020202020204" pitchFamily="34" charset="0"/>
              </a:rPr>
              <a:t>roject implementation and division of tasks, internal organization and management of the consortium</a:t>
            </a:r>
            <a:r>
              <a:rPr lang="en-US" dirty="0">
                <a:latin typeface="Calibri" panose="020F0502020204030204" pitchFamily="34" charset="0"/>
                <a:ea typeface="Calibri" panose="020F0502020204030204" pitchFamily="34" charset="0"/>
                <a:cs typeface="Arial" panose="020B0604020202020204" pitchFamily="34" charset="0"/>
              </a:rPr>
              <a:t>.</a:t>
            </a:r>
            <a:r>
              <a:rPr lang="en-US" dirty="0">
                <a:effectLst/>
                <a:latin typeface="Calibri" panose="020F0502020204030204" pitchFamily="34" charset="0"/>
                <a:ea typeface="Calibri" panose="020F0502020204030204" pitchFamily="34" charset="0"/>
                <a:cs typeface="Arial" panose="020B0604020202020204" pitchFamily="34" charset="0"/>
              </a:rPr>
              <a:t>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P</a:t>
            </a:r>
            <a:r>
              <a:rPr lang="en-US" dirty="0">
                <a:effectLst/>
                <a:latin typeface="Calibri" panose="020F0502020204030204" pitchFamily="34" charset="0"/>
                <a:ea typeface="Calibri" panose="020F0502020204030204" pitchFamily="34" charset="0"/>
                <a:cs typeface="Arial" panose="020B0604020202020204" pitchFamily="34" charset="0"/>
              </a:rPr>
              <a:t>roject budget and distribution of funding,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R</a:t>
            </a:r>
            <a:r>
              <a:rPr lang="en-US" dirty="0">
                <a:effectLst/>
                <a:latin typeface="Calibri" panose="020F0502020204030204" pitchFamily="34" charset="0"/>
                <a:ea typeface="Calibri" panose="020F0502020204030204" pitchFamily="34" charset="0"/>
                <a:cs typeface="Arial" panose="020B0604020202020204" pitchFamily="34" charset="0"/>
              </a:rPr>
              <a:t>ules on rights and obligations related to background and results, and liability. In addition, </a:t>
            </a: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IP </a:t>
            </a:r>
            <a:r>
              <a:rPr lang="en-US" dirty="0">
                <a:effectLst/>
                <a:latin typeface="Calibri" panose="020F0502020204030204" pitchFamily="34" charset="0"/>
                <a:ea typeface="Calibri" panose="020F0502020204030204" pitchFamily="34" charset="0"/>
                <a:cs typeface="Arial" panose="020B0604020202020204" pitchFamily="34" charset="0"/>
              </a:rPr>
              <a:t>management, exploitation and dissemination of results, boilerplate provisions: duration, termination, communication, applicable law and settlement of internal disputes etc. must be addressed in the agreement.</a:t>
            </a:r>
          </a:p>
          <a:p>
            <a:pPr marL="285750"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Arial" panose="020B0604020202020204" pitchFamily="34" charset="0"/>
              </a:rPr>
              <a:t>A CORDAP template Consortium Agreement for applicants </a:t>
            </a:r>
            <a:r>
              <a:rPr lang="en-US" dirty="0">
                <a:latin typeface="Calibri" panose="020F0502020204030204" pitchFamily="34" charset="0"/>
                <a:ea typeface="Calibri" panose="020F0502020204030204" pitchFamily="34" charset="0"/>
                <a:cs typeface="Arial" panose="020B0604020202020204" pitchFamily="34" charset="0"/>
              </a:rPr>
              <a:t>to modify for their team </a:t>
            </a:r>
            <a:r>
              <a:rPr lang="en-US" dirty="0">
                <a:effectLst/>
                <a:latin typeface="Calibri" panose="020F0502020204030204" pitchFamily="34" charset="0"/>
                <a:ea typeface="Calibri" panose="020F0502020204030204" pitchFamily="34" charset="0"/>
                <a:cs typeface="Arial" panose="020B0604020202020204" pitchFamily="34" charset="0"/>
              </a:rPr>
              <a:t>is available.</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478716" y="243718"/>
            <a:ext cx="8552329" cy="738664"/>
          </a:xfrm>
          <a:prstGeom prst="rect">
            <a:avLst/>
          </a:prstGeom>
          <a:noFill/>
        </p:spPr>
        <p:txBody>
          <a:bodyPr wrap="square" rtlCol="0">
            <a:spAutoFit/>
          </a:bodyPr>
          <a:lstStyle/>
          <a:p>
            <a:r>
              <a:rPr lang="en-US" sz="2400" b="1" dirty="0">
                <a:solidFill>
                  <a:schemeClr val="accent1">
                    <a:lumMod val="50000"/>
                  </a:schemeClr>
                </a:solidFill>
              </a:rPr>
              <a:t>Consortium Agreement - </a:t>
            </a:r>
            <a:r>
              <a:rPr lang="en-US" dirty="0">
                <a:solidFill>
                  <a:schemeClr val="accent1">
                    <a:lumMod val="50000"/>
                  </a:schemeClr>
                </a:solidFill>
              </a:rPr>
              <a:t>NOTE: Not required at this stage – information for your organization</a:t>
            </a:r>
          </a:p>
        </p:txBody>
      </p:sp>
      <p:pic>
        <p:nvPicPr>
          <p:cNvPr id="2" name="Picture 1"/>
          <p:cNvPicPr>
            <a:picLocks noChangeAspect="1"/>
          </p:cNvPicPr>
          <p:nvPr/>
        </p:nvPicPr>
        <p:blipFill>
          <a:blip r:embed="rId4"/>
          <a:stretch>
            <a:fillRect/>
          </a:stretch>
        </p:blipFill>
        <p:spPr>
          <a:xfrm>
            <a:off x="9232691" y="171619"/>
            <a:ext cx="2474965" cy="1067528"/>
          </a:xfrm>
          <a:prstGeom prst="rect">
            <a:avLst/>
          </a:prstGeom>
        </p:spPr>
      </p:pic>
    </p:spTree>
    <p:extLst>
      <p:ext uri="{BB962C8B-B14F-4D97-AF65-F5344CB8AC3E}">
        <p14:creationId xmlns:p14="http://schemas.microsoft.com/office/powerpoint/2010/main" val="177445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473335" y="217661"/>
            <a:ext cx="6219972" cy="461665"/>
          </a:xfrm>
          <a:prstGeom prst="rect">
            <a:avLst/>
          </a:prstGeom>
          <a:noFill/>
        </p:spPr>
        <p:txBody>
          <a:bodyPr wrap="none" rtlCol="0">
            <a:spAutoFit/>
          </a:bodyPr>
          <a:lstStyle/>
          <a:p>
            <a:r>
              <a:rPr lang="en-US" sz="2400" b="1" dirty="0">
                <a:solidFill>
                  <a:schemeClr val="accent1">
                    <a:lumMod val="50000"/>
                  </a:schemeClr>
                </a:solidFill>
              </a:rPr>
              <a:t>Proposal Evaluation Criteria and Process</a:t>
            </a:r>
          </a:p>
        </p:txBody>
      </p:sp>
      <p:sp>
        <p:nvSpPr>
          <p:cNvPr id="3" name="Rectangle 2"/>
          <p:cNvSpPr/>
          <p:nvPr/>
        </p:nvSpPr>
        <p:spPr>
          <a:xfrm>
            <a:off x="631640" y="751864"/>
            <a:ext cx="10895179" cy="4743158"/>
          </a:xfrm>
          <a:prstGeom prst="rect">
            <a:avLst/>
          </a:prstGeom>
        </p:spPr>
        <p:txBody>
          <a:bodyPr wrap="square">
            <a:spAutoFit/>
          </a:bodyPr>
          <a:lstStyle/>
          <a:p>
            <a:pPr>
              <a:lnSpc>
                <a:spcPct val="107000"/>
              </a:lnSpc>
              <a:spcAft>
                <a:spcPts val="800"/>
              </a:spcAft>
            </a:pPr>
            <a:endParaRPr lang="en-US" sz="1600" dirty="0">
              <a:effectLst/>
              <a:ea typeface="Calibri" panose="020F0502020204030204" pitchFamily="34" charset="0"/>
              <a:cs typeface="Arial" panose="020B0604020202020204" pitchFamily="34" charset="0"/>
            </a:endParaRPr>
          </a:p>
          <a:p>
            <a:pPr>
              <a:lnSpc>
                <a:spcPct val="107000"/>
              </a:lnSpc>
              <a:spcAft>
                <a:spcPts val="800"/>
              </a:spcAft>
            </a:pPr>
            <a:r>
              <a:rPr lang="en-US" sz="1600" dirty="0">
                <a:effectLst/>
                <a:ea typeface="Calibri" panose="020F0502020204030204" pitchFamily="34" charset="0"/>
                <a:cs typeface="Arial" panose="020B0604020202020204" pitchFamily="34" charset="0"/>
              </a:rPr>
              <a:t>Full proposals will undergo a full international 2 stage peer review ( topic experts evaluation feeding into Panel review). </a:t>
            </a:r>
          </a:p>
          <a:p>
            <a:pPr>
              <a:lnSpc>
                <a:spcPct val="107000"/>
              </a:lnSpc>
              <a:spcAft>
                <a:spcPts val="800"/>
              </a:spcAft>
            </a:pPr>
            <a:r>
              <a:rPr lang="en-US" sz="1600" dirty="0">
                <a:ea typeface="Calibri" panose="020F0502020204030204" pitchFamily="34" charset="0"/>
                <a:cs typeface="Arial" panose="020B0604020202020204" pitchFamily="34" charset="0"/>
              </a:rPr>
              <a:t>All eligible applications will receive feedback from the Review panel, whether invited to Full Proposal or not.</a:t>
            </a:r>
            <a:endParaRPr lang="en-US" sz="1600" dirty="0">
              <a:effectLst/>
              <a:ea typeface="Calibri" panose="020F0502020204030204" pitchFamily="34" charset="0"/>
              <a:cs typeface="Arial" panose="020B0604020202020204" pitchFamily="34" charset="0"/>
            </a:endParaRPr>
          </a:p>
          <a:p>
            <a:pPr>
              <a:lnSpc>
                <a:spcPct val="107000"/>
              </a:lnSpc>
              <a:spcAft>
                <a:spcPts val="800"/>
              </a:spcAft>
            </a:pPr>
            <a:r>
              <a:rPr lang="en-US" sz="1600" b="1" dirty="0">
                <a:ea typeface="Calibri" panose="020F0502020204030204" pitchFamily="34" charset="0"/>
                <a:cs typeface="Arial" panose="020B0604020202020204" pitchFamily="34" charset="0"/>
              </a:rPr>
              <a:t>The Review Criteria remains the same as the Concept note stage.</a:t>
            </a:r>
            <a:endParaRPr lang="en-US" sz="1600" b="1" dirty="0">
              <a:effectLst/>
              <a:ea typeface="Calibri" panose="020F0502020204030204" pitchFamily="34" charset="0"/>
              <a:cs typeface="Arial" panose="020B0604020202020204" pitchFamily="34" charset="0"/>
            </a:endParaRPr>
          </a:p>
          <a:p>
            <a:pPr>
              <a:lnSpc>
                <a:spcPct val="107000"/>
              </a:lnSpc>
              <a:spcAft>
                <a:spcPts val="800"/>
              </a:spcAft>
            </a:pPr>
            <a:r>
              <a:rPr lang="en-US" sz="1600" dirty="0">
                <a:effectLst/>
                <a:ea typeface="Calibri" panose="020F0502020204030204" pitchFamily="34" charset="0"/>
                <a:cs typeface="Arial" panose="020B0604020202020204" pitchFamily="34" charset="0"/>
              </a:rPr>
              <a:t>All proposals will be evaluated against the criteria below:</a:t>
            </a:r>
          </a:p>
          <a:p>
            <a:pPr marL="342900" marR="0" lvl="0" indent="-342900" rtl="0">
              <a:lnSpc>
                <a:spcPct val="107000"/>
              </a:lnSpc>
              <a:spcBef>
                <a:spcPts val="0"/>
              </a:spcBef>
              <a:spcAft>
                <a:spcPts val="0"/>
              </a:spcAft>
              <a:buFont typeface="Arial" panose="020B0604020202020204" pitchFamily="34" charset="0"/>
              <a:buChar char="●"/>
            </a:pPr>
            <a:r>
              <a:rPr lang="en-US" sz="1400" dirty="0">
                <a:solidFill>
                  <a:schemeClr val="accent1">
                    <a:lumMod val="50000"/>
                  </a:schemeClr>
                </a:solidFill>
                <a:effectLst/>
                <a:latin typeface="Noto Sans Symbols"/>
                <a:ea typeface="Noto Sans Symbols"/>
                <a:cs typeface="Noto Sans Symbols"/>
              </a:rPr>
              <a:t>Qualifications and track record of the Applicant teams and applicant diversity</a:t>
            </a:r>
          </a:p>
          <a:p>
            <a:pPr marL="342900" marR="0" lvl="0" indent="-342900">
              <a:lnSpc>
                <a:spcPct val="107000"/>
              </a:lnSpc>
              <a:spcBef>
                <a:spcPts val="0"/>
              </a:spcBef>
              <a:spcAft>
                <a:spcPts val="0"/>
              </a:spcAft>
              <a:buFont typeface="Arial" panose="020B0604020202020204" pitchFamily="34" charset="0"/>
              <a:buChar char="●"/>
            </a:pPr>
            <a:r>
              <a:rPr lang="en-US" sz="1400" dirty="0">
                <a:solidFill>
                  <a:schemeClr val="accent1">
                    <a:lumMod val="50000"/>
                  </a:schemeClr>
                </a:solidFill>
                <a:effectLst/>
                <a:latin typeface="Noto Sans Symbols"/>
                <a:ea typeface="Noto Sans Symbols"/>
                <a:cs typeface="Noto Sans Symbols"/>
              </a:rPr>
              <a:t>Innovation or novelty of the idea</a:t>
            </a:r>
          </a:p>
          <a:p>
            <a:pPr marL="342900" marR="0" lvl="0" indent="-342900">
              <a:lnSpc>
                <a:spcPct val="107000"/>
              </a:lnSpc>
              <a:spcBef>
                <a:spcPts val="0"/>
              </a:spcBef>
              <a:spcAft>
                <a:spcPts val="0"/>
              </a:spcAft>
              <a:buFont typeface="Arial" panose="020B0604020202020204" pitchFamily="34" charset="0"/>
              <a:buChar char="●"/>
            </a:pPr>
            <a:r>
              <a:rPr lang="en-US" sz="1400" dirty="0">
                <a:solidFill>
                  <a:schemeClr val="accent1">
                    <a:lumMod val="50000"/>
                  </a:schemeClr>
                </a:solidFill>
                <a:effectLst/>
                <a:latin typeface="Noto Sans Symbols"/>
                <a:ea typeface="Noto Sans Symbols"/>
                <a:cs typeface="Noto Sans Symbols"/>
              </a:rPr>
              <a:t>Potential of the project to make step changes, be transformational in its field.</a:t>
            </a:r>
          </a:p>
          <a:p>
            <a:pPr marL="342900" marR="0" lvl="0" indent="-342900">
              <a:lnSpc>
                <a:spcPct val="107000"/>
              </a:lnSpc>
              <a:spcBef>
                <a:spcPts val="0"/>
              </a:spcBef>
              <a:spcAft>
                <a:spcPts val="0"/>
              </a:spcAft>
              <a:buFont typeface="Arial" panose="020B0604020202020204" pitchFamily="34" charset="0"/>
              <a:buChar char="●"/>
            </a:pPr>
            <a:r>
              <a:rPr lang="en-US" sz="1400" dirty="0">
                <a:solidFill>
                  <a:schemeClr val="accent1">
                    <a:lumMod val="50000"/>
                  </a:schemeClr>
                </a:solidFill>
                <a:effectLst/>
                <a:latin typeface="Noto Sans Symbols"/>
                <a:ea typeface="Noto Sans Symbols"/>
                <a:cs typeface="Noto Sans Symbols"/>
              </a:rPr>
              <a:t>Targeted impact and pathway and timing to impact </a:t>
            </a:r>
          </a:p>
          <a:p>
            <a:pPr marL="342900" marR="0" lvl="0" indent="-342900">
              <a:lnSpc>
                <a:spcPct val="107000"/>
              </a:lnSpc>
              <a:spcBef>
                <a:spcPts val="0"/>
              </a:spcBef>
              <a:spcAft>
                <a:spcPts val="0"/>
              </a:spcAft>
              <a:buFont typeface="Arial" panose="020B0604020202020204" pitchFamily="34" charset="0"/>
              <a:buChar char="●"/>
            </a:pPr>
            <a:r>
              <a:rPr lang="en-US" sz="1400" dirty="0">
                <a:solidFill>
                  <a:schemeClr val="accent1">
                    <a:lumMod val="50000"/>
                  </a:schemeClr>
                </a:solidFill>
                <a:effectLst/>
                <a:latin typeface="Noto Sans Symbols"/>
                <a:ea typeface="Noto Sans Symbols"/>
                <a:cs typeface="Noto Sans Symbols"/>
              </a:rPr>
              <a:t>Alignment with nominated R&amp;D investment themes or areas</a:t>
            </a:r>
          </a:p>
          <a:p>
            <a:pPr marL="342900" marR="0" lvl="0" indent="-342900">
              <a:lnSpc>
                <a:spcPct val="107000"/>
              </a:lnSpc>
              <a:spcBef>
                <a:spcPts val="0"/>
              </a:spcBef>
              <a:spcAft>
                <a:spcPts val="0"/>
              </a:spcAft>
              <a:buFont typeface="Arial" panose="020B0604020202020204" pitchFamily="34" charset="0"/>
              <a:buChar char="●"/>
            </a:pPr>
            <a:r>
              <a:rPr lang="en-US" sz="1400" dirty="0">
                <a:solidFill>
                  <a:schemeClr val="accent1">
                    <a:lumMod val="50000"/>
                  </a:schemeClr>
                </a:solidFill>
                <a:effectLst/>
                <a:latin typeface="Noto Sans Symbols"/>
                <a:ea typeface="Noto Sans Symbols"/>
                <a:cs typeface="Noto Sans Symbols"/>
              </a:rPr>
              <a:t>Management and coordination of the project</a:t>
            </a:r>
          </a:p>
          <a:p>
            <a:pPr marL="342900" marR="0" lvl="0" indent="-342900">
              <a:lnSpc>
                <a:spcPct val="107000"/>
              </a:lnSpc>
              <a:spcBef>
                <a:spcPts val="0"/>
              </a:spcBef>
              <a:spcAft>
                <a:spcPts val="0"/>
              </a:spcAft>
              <a:buFont typeface="Arial" panose="020B0604020202020204" pitchFamily="34" charset="0"/>
              <a:buChar char="●"/>
            </a:pPr>
            <a:r>
              <a:rPr lang="en-US" sz="1400" dirty="0">
                <a:solidFill>
                  <a:schemeClr val="accent1">
                    <a:lumMod val="50000"/>
                  </a:schemeClr>
                </a:solidFill>
                <a:effectLst/>
                <a:latin typeface="Noto Sans Symbols"/>
                <a:ea typeface="Noto Sans Symbols"/>
                <a:cs typeface="Noto Sans Symbols"/>
              </a:rPr>
              <a:t>Cost-effectiveness of the proposed project</a:t>
            </a:r>
          </a:p>
          <a:p>
            <a:pPr marL="342900" marR="0" lvl="0" indent="-342900">
              <a:lnSpc>
                <a:spcPct val="107000"/>
              </a:lnSpc>
              <a:spcBef>
                <a:spcPts val="0"/>
              </a:spcBef>
              <a:spcAft>
                <a:spcPts val="800"/>
              </a:spcAft>
              <a:buFont typeface="Arial" panose="020B0604020202020204" pitchFamily="34" charset="0"/>
              <a:buChar char="●"/>
            </a:pPr>
            <a:r>
              <a:rPr lang="en-US" sz="1400" dirty="0">
                <a:solidFill>
                  <a:schemeClr val="accent1">
                    <a:lumMod val="50000"/>
                  </a:schemeClr>
                </a:solidFill>
                <a:effectLst/>
                <a:latin typeface="Noto Sans Symbols"/>
                <a:ea typeface="Noto Sans Symbols"/>
                <a:cs typeface="Noto Sans Symbols"/>
              </a:rPr>
              <a:t>Broader impact and breadth of socioeconomic applicability</a:t>
            </a:r>
          </a:p>
          <a:p>
            <a:pPr marL="342900" marR="0" lvl="0" indent="-342900">
              <a:lnSpc>
                <a:spcPct val="107000"/>
              </a:lnSpc>
              <a:spcBef>
                <a:spcPts val="0"/>
              </a:spcBef>
              <a:spcAft>
                <a:spcPts val="800"/>
              </a:spcAft>
              <a:buFont typeface="Arial" panose="020B0604020202020204" pitchFamily="34" charset="0"/>
              <a:buChar char="●"/>
            </a:pPr>
            <a:endParaRPr lang="en-US" sz="1600" dirty="0">
              <a:ea typeface="Noto Sans Symbols"/>
              <a:cs typeface="Noto Sans Symbols"/>
            </a:endParaRPr>
          </a:p>
          <a:p>
            <a:pPr marR="0" lvl="0">
              <a:lnSpc>
                <a:spcPct val="107000"/>
              </a:lnSpc>
              <a:spcBef>
                <a:spcPts val="0"/>
              </a:spcBef>
              <a:spcAft>
                <a:spcPts val="800"/>
              </a:spcAft>
            </a:pPr>
            <a:r>
              <a:rPr lang="en-US" sz="1600" dirty="0">
                <a:effectLst/>
                <a:ea typeface="Noto Sans Symbols"/>
                <a:cs typeface="Noto Sans Symbols"/>
              </a:rPr>
              <a:t>CORDAP will seek to fund a balanced and complementary portfolio of projects across the project type and priority areas to ensure a broad impact.</a:t>
            </a:r>
          </a:p>
        </p:txBody>
      </p:sp>
    </p:spTree>
    <p:extLst>
      <p:ext uri="{BB962C8B-B14F-4D97-AF65-F5344CB8AC3E}">
        <p14:creationId xmlns:p14="http://schemas.microsoft.com/office/powerpoint/2010/main" val="394085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GlowDiffused intensity="0"/>
                    </a14:imgEffect>
                  </a14:imgLayer>
                </a14:imgProps>
              </a:ext>
            </a:extLst>
          </a:blip>
          <a:stretch>
            <a:fillRect/>
          </a:stretch>
        </p:blipFill>
        <p:spPr>
          <a:xfrm>
            <a:off x="7266791" y="360382"/>
            <a:ext cx="3725508" cy="2495420"/>
          </a:xfrm>
          <a:prstGeom prst="rect">
            <a:avLst/>
          </a:prstGeom>
          <a:effectLst>
            <a:outerShdw dist="50800" sx="1000" sy="1000" algn="ctr" rotWithShape="0">
              <a:srgbClr val="000000"/>
            </a:outerShdw>
            <a:reflection endPos="0" dist="50800" dir="5400000" sy="-100000" algn="bl" rotWithShape="0"/>
          </a:effectLst>
        </p:spPr>
      </p:pic>
      <p:pic>
        <p:nvPicPr>
          <p:cNvPr id="443" name="Google Shape;443;p34"/>
          <p:cNvPicPr preferRelativeResize="0"/>
          <p:nvPr/>
        </p:nvPicPr>
        <p:blipFill>
          <a:blip r:embed="rId5">
            <a:alphaModFix/>
          </a:blip>
          <a:stretch>
            <a:fillRect/>
          </a:stretch>
        </p:blipFill>
        <p:spPr>
          <a:xfrm>
            <a:off x="0" y="6113864"/>
            <a:ext cx="12192000" cy="744141"/>
          </a:xfrm>
          <a:prstGeom prst="rect">
            <a:avLst/>
          </a:prstGeom>
          <a:noFill/>
          <a:ln>
            <a:noFill/>
          </a:ln>
        </p:spPr>
      </p:pic>
      <p:sp>
        <p:nvSpPr>
          <p:cNvPr id="2" name="TextBox 1"/>
          <p:cNvSpPr txBox="1"/>
          <p:nvPr/>
        </p:nvSpPr>
        <p:spPr>
          <a:xfrm>
            <a:off x="546847" y="242048"/>
            <a:ext cx="5032147" cy="461665"/>
          </a:xfrm>
          <a:prstGeom prst="rect">
            <a:avLst/>
          </a:prstGeom>
          <a:noFill/>
        </p:spPr>
        <p:txBody>
          <a:bodyPr wrap="none" rtlCol="0">
            <a:spAutoFit/>
          </a:bodyPr>
          <a:lstStyle/>
          <a:p>
            <a:r>
              <a:rPr lang="en-US" sz="2400" b="1" dirty="0">
                <a:solidFill>
                  <a:schemeClr val="accent1">
                    <a:lumMod val="50000"/>
                  </a:schemeClr>
                </a:solidFill>
              </a:rPr>
              <a:t>How do I submit a Full Proposal?</a:t>
            </a:r>
          </a:p>
        </p:txBody>
      </p:sp>
      <p:sp>
        <p:nvSpPr>
          <p:cNvPr id="3" name="Rectangle 2"/>
          <p:cNvSpPr/>
          <p:nvPr/>
        </p:nvSpPr>
        <p:spPr>
          <a:xfrm>
            <a:off x="546847" y="2984995"/>
            <a:ext cx="11372626" cy="3420873"/>
          </a:xfrm>
          <a:prstGeom prst="rect">
            <a:avLst/>
          </a:prstGeom>
        </p:spPr>
        <p:txBody>
          <a:bodyPr wrap="square">
            <a:spAutoFit/>
          </a:bodyPr>
          <a:lstStyle/>
          <a:p>
            <a:pPr lvl="0">
              <a:lnSpc>
                <a:spcPct val="107000"/>
              </a:lnSpc>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At Full Proposal Stage, there are three documents you need to complete and upload</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Full Proposal Submission Form Template</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Full Proposal Budget Template</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Combined Statement of Intent forms</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Optional ( Letters of Support)</a:t>
            </a:r>
          </a:p>
          <a:p>
            <a:pPr lvl="1"/>
            <a:endParaRPr lang="en-US" sz="20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The rest of the information you filled in for the Concept note will be pre-populated for you to edit.</a:t>
            </a:r>
          </a:p>
          <a:p>
            <a:pPr lvl="1">
              <a:lnSpc>
                <a:spcPct val="107000"/>
              </a:lnSpc>
              <a:spcAft>
                <a:spcPts val="800"/>
              </a:spcAft>
            </a:pPr>
            <a:r>
              <a:rPr lang="en-US" b="1" dirty="0">
                <a:latin typeface="Calibri" panose="020F0502020204030204" pitchFamily="34" charset="0"/>
                <a:ea typeface="Calibri" panose="020F0502020204030204" pitchFamily="34" charset="0"/>
                <a:cs typeface="Arial" panose="020B0604020202020204" pitchFamily="34" charset="0"/>
              </a:rPr>
              <a:t>You can save a draft application, leave and return to complete at any time, ‘validate’ will check you have completed the required sections, and you can delete an application and start a new one.</a:t>
            </a:r>
          </a:p>
          <a:p>
            <a:pPr>
              <a:lnSpc>
                <a:spcPct val="107000"/>
              </a:lnSpc>
              <a:spcAft>
                <a:spcPts val="800"/>
              </a:spcAft>
            </a:pP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866886" y="875671"/>
            <a:ext cx="5716794" cy="2141805"/>
          </a:xfrm>
          <a:prstGeom prst="rect">
            <a:avLst/>
          </a:prstGeom>
        </p:spPr>
        <p:txBody>
          <a:bodyPr wrap="square">
            <a:spAutoFit/>
          </a:bodyPr>
          <a:lstStyle/>
          <a:p>
            <a:pPr marL="342900" lvl="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All applications are made through our online submission system – </a:t>
            </a:r>
            <a:r>
              <a:rPr lang="en-US" sz="1600" i="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my</a:t>
            </a:r>
            <a:r>
              <a:rPr lang="en-US" sz="16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CORDAP</a:t>
            </a:r>
          </a:p>
          <a:p>
            <a:pPr marL="342900" lvl="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Only the Lead Applicant needs to register and complete the submission.</a:t>
            </a:r>
          </a:p>
          <a:p>
            <a:pPr marL="342900" lvl="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There is a submission help document on the website (</a:t>
            </a:r>
            <a:r>
              <a:rPr lang="en-US" sz="1600" b="1" dirty="0">
                <a:latin typeface="Calibri" panose="020F0502020204030204" pitchFamily="34" charset="0"/>
                <a:ea typeface="Calibri" panose="020F0502020204030204" pitchFamily="34" charset="0"/>
                <a:cs typeface="Arial" panose="020B0604020202020204" pitchFamily="34" charset="0"/>
              </a:rPr>
              <a:t>Submission Assistance </a:t>
            </a:r>
            <a:r>
              <a:rPr lang="en-US" sz="1600" dirty="0">
                <a:latin typeface="Calibri" panose="020F0502020204030204" pitchFamily="34" charset="0"/>
                <a:ea typeface="Calibri" panose="020F0502020204030204" pitchFamily="34" charset="0"/>
                <a:cs typeface="Arial" panose="020B0604020202020204" pitchFamily="34" charset="0"/>
              </a:rPr>
              <a:t>) which will guide you through each stage of registration and submission. </a:t>
            </a:r>
          </a:p>
        </p:txBody>
      </p:sp>
    </p:spTree>
    <p:extLst>
      <p:ext uri="{BB962C8B-B14F-4D97-AF65-F5344CB8AC3E}">
        <p14:creationId xmlns:p14="http://schemas.microsoft.com/office/powerpoint/2010/main" val="411457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413426" y="377888"/>
            <a:ext cx="5202065" cy="461665"/>
          </a:xfrm>
          <a:prstGeom prst="rect">
            <a:avLst/>
          </a:prstGeom>
          <a:noFill/>
        </p:spPr>
        <p:txBody>
          <a:bodyPr wrap="none" rtlCol="0">
            <a:spAutoFit/>
          </a:bodyPr>
          <a:lstStyle/>
          <a:p>
            <a:r>
              <a:rPr lang="en-US" sz="2400" dirty="0">
                <a:solidFill>
                  <a:schemeClr val="accent1">
                    <a:lumMod val="50000"/>
                  </a:schemeClr>
                </a:solidFill>
              </a:rPr>
              <a:t>Online Submission of a Full Proposal</a:t>
            </a:r>
            <a:endParaRPr lang="en-US" sz="2400" dirty="0"/>
          </a:p>
        </p:txBody>
      </p:sp>
      <p:sp>
        <p:nvSpPr>
          <p:cNvPr id="3" name="Rectangle 2"/>
          <p:cNvSpPr/>
          <p:nvPr/>
        </p:nvSpPr>
        <p:spPr>
          <a:xfrm>
            <a:off x="433890" y="961413"/>
            <a:ext cx="5181601" cy="1477328"/>
          </a:xfrm>
          <a:prstGeom prst="rect">
            <a:avLst/>
          </a:prstGeom>
        </p:spPr>
        <p:txBody>
          <a:bodyPr wrap="square">
            <a:spAutoFit/>
          </a:bodyPr>
          <a:lstStyle/>
          <a:p>
            <a:r>
              <a:rPr lang="en-US" dirty="0"/>
              <a:t>Once you have registered, you will be directed to your applicant dashboard:</a:t>
            </a:r>
          </a:p>
          <a:p>
            <a:endParaRPr lang="en-US" dirty="0"/>
          </a:p>
          <a:p>
            <a:r>
              <a:rPr lang="en-US" dirty="0"/>
              <a:t>The Full Proposal will be available in the ‘In Progress’ tab.</a:t>
            </a:r>
          </a:p>
        </p:txBody>
      </p:sp>
      <p:pic>
        <p:nvPicPr>
          <p:cNvPr id="4" name="Picture 3"/>
          <p:cNvPicPr>
            <a:picLocks noChangeAspect="1"/>
          </p:cNvPicPr>
          <p:nvPr/>
        </p:nvPicPr>
        <p:blipFill>
          <a:blip r:embed="rId4"/>
          <a:stretch>
            <a:fillRect/>
          </a:stretch>
        </p:blipFill>
        <p:spPr>
          <a:xfrm>
            <a:off x="5723067" y="398024"/>
            <a:ext cx="6398629" cy="2199948"/>
          </a:xfrm>
          <a:prstGeom prst="rect">
            <a:avLst/>
          </a:prstGeom>
        </p:spPr>
      </p:pic>
    </p:spTree>
    <p:extLst>
      <p:ext uri="{BB962C8B-B14F-4D97-AF65-F5344CB8AC3E}">
        <p14:creationId xmlns:p14="http://schemas.microsoft.com/office/powerpoint/2010/main" val="342729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3173505" y="199465"/>
            <a:ext cx="4620176" cy="461665"/>
          </a:xfrm>
          <a:prstGeom prst="rect">
            <a:avLst/>
          </a:prstGeom>
          <a:noFill/>
        </p:spPr>
        <p:txBody>
          <a:bodyPr wrap="none" rtlCol="0">
            <a:spAutoFit/>
          </a:bodyPr>
          <a:lstStyle/>
          <a:p>
            <a:r>
              <a:rPr lang="en-US" sz="2400" dirty="0">
                <a:solidFill>
                  <a:schemeClr val="accent1">
                    <a:lumMod val="50000"/>
                  </a:schemeClr>
                </a:solidFill>
              </a:rPr>
              <a:t>Online Submission of a proposal</a:t>
            </a:r>
            <a:endParaRPr lang="en-US" sz="2400" dirty="0"/>
          </a:p>
        </p:txBody>
      </p:sp>
      <p:pic>
        <p:nvPicPr>
          <p:cNvPr id="4" name="Picture 3"/>
          <p:cNvPicPr>
            <a:picLocks noChangeAspect="1"/>
          </p:cNvPicPr>
          <p:nvPr/>
        </p:nvPicPr>
        <p:blipFill>
          <a:blip r:embed="rId4"/>
          <a:stretch>
            <a:fillRect/>
          </a:stretch>
        </p:blipFill>
        <p:spPr>
          <a:xfrm>
            <a:off x="1801906" y="661130"/>
            <a:ext cx="7358231" cy="3473270"/>
          </a:xfrm>
          <a:prstGeom prst="rect">
            <a:avLst/>
          </a:prstGeom>
        </p:spPr>
      </p:pic>
      <p:sp>
        <p:nvSpPr>
          <p:cNvPr id="6" name="Rectangle 5"/>
          <p:cNvSpPr/>
          <p:nvPr/>
        </p:nvSpPr>
        <p:spPr>
          <a:xfrm>
            <a:off x="320934" y="4352660"/>
            <a:ext cx="11254293" cy="1384995"/>
          </a:xfrm>
          <a:prstGeom prst="rect">
            <a:avLst/>
          </a:prstGeom>
        </p:spPr>
        <p:txBody>
          <a:bodyPr wrap="square">
            <a:spAutoFit/>
          </a:bodyPr>
          <a:lstStyle/>
          <a:p>
            <a:pPr marL="285750" indent="-285750">
              <a:buFont typeface="Arial" panose="020B0604020202020204" pitchFamily="34" charset="0"/>
              <a:buChar char="•"/>
            </a:pPr>
            <a:r>
              <a:rPr lang="en-US" sz="1400" dirty="0"/>
              <a:t>You can view the Feedback of the Concept Note Review Panel by clicking on the Tab ‘Concept Panel Summary Comments’</a:t>
            </a:r>
          </a:p>
          <a:p>
            <a:pPr marL="285750" indent="-285750">
              <a:buFont typeface="Arial" panose="020B0604020202020204" pitchFamily="34" charset="0"/>
              <a:buChar char="•"/>
            </a:pPr>
            <a:r>
              <a:rPr lang="en-US" sz="1400" dirty="0"/>
              <a:t>The ‘Invitation’ is a feature that allows the Lead Applicant to invite and give Co-Applicants access to their Full Proposal draft submission system to edit and complete sections but they do not have the ability to ‘Submit’  the proposal. </a:t>
            </a:r>
          </a:p>
          <a:p>
            <a:pPr marL="285750" indent="-285750">
              <a:buFont typeface="Arial" panose="020B0604020202020204" pitchFamily="34" charset="0"/>
              <a:buChar char="•"/>
            </a:pPr>
            <a:r>
              <a:rPr lang="en-US" sz="1400" dirty="0"/>
              <a:t>You can add up to three suggested reviewers who have relevant expertise in the proposed research to review your application. You can also add names of restricted reviewers whom you wish we should not contact for the review of your proposal. We will not approach these individuals.</a:t>
            </a:r>
          </a:p>
        </p:txBody>
      </p:sp>
    </p:spTree>
    <p:extLst>
      <p:ext uri="{BB962C8B-B14F-4D97-AF65-F5344CB8AC3E}">
        <p14:creationId xmlns:p14="http://schemas.microsoft.com/office/powerpoint/2010/main" val="3685964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613185" y="307041"/>
            <a:ext cx="4620176" cy="461665"/>
          </a:xfrm>
          <a:prstGeom prst="rect">
            <a:avLst/>
          </a:prstGeom>
          <a:noFill/>
        </p:spPr>
        <p:txBody>
          <a:bodyPr wrap="none" rtlCol="0">
            <a:spAutoFit/>
          </a:bodyPr>
          <a:lstStyle/>
          <a:p>
            <a:r>
              <a:rPr lang="en-US" sz="2400" dirty="0">
                <a:solidFill>
                  <a:schemeClr val="accent1">
                    <a:lumMod val="50000"/>
                  </a:schemeClr>
                </a:solidFill>
              </a:rPr>
              <a:t>Online Submission of a proposal</a:t>
            </a:r>
            <a:endParaRPr lang="en-US" sz="24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13185" y="921085"/>
            <a:ext cx="10655450" cy="4780468"/>
          </a:xfrm>
          <a:prstGeom prst="rect">
            <a:avLst/>
          </a:prstGeom>
        </p:spPr>
      </p:pic>
    </p:spTree>
    <p:extLst>
      <p:ext uri="{BB962C8B-B14F-4D97-AF65-F5344CB8AC3E}">
        <p14:creationId xmlns:p14="http://schemas.microsoft.com/office/powerpoint/2010/main" val="420741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793974" y="180291"/>
            <a:ext cx="5990743" cy="584775"/>
          </a:xfrm>
          <a:prstGeom prst="rect">
            <a:avLst/>
          </a:prstGeom>
          <a:noFill/>
        </p:spPr>
        <p:txBody>
          <a:bodyPr wrap="none" rtlCol="0">
            <a:spAutoFit/>
          </a:bodyPr>
          <a:lstStyle/>
          <a:p>
            <a:r>
              <a:rPr lang="en-US" sz="3200" dirty="0">
                <a:solidFill>
                  <a:schemeClr val="accent1">
                    <a:lumMod val="50000"/>
                  </a:schemeClr>
                </a:solidFill>
              </a:rPr>
              <a:t>Some important points to note </a:t>
            </a:r>
            <a:endParaRPr lang="en-US" sz="3200" dirty="0"/>
          </a:p>
        </p:txBody>
      </p:sp>
      <p:sp>
        <p:nvSpPr>
          <p:cNvPr id="3" name="Rectangle 2"/>
          <p:cNvSpPr/>
          <p:nvPr/>
        </p:nvSpPr>
        <p:spPr>
          <a:xfrm>
            <a:off x="541468" y="950382"/>
            <a:ext cx="11399520" cy="5027017"/>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chemeClr val="accent1">
                    <a:lumMod val="50000"/>
                  </a:schemeClr>
                </a:solidFill>
              </a:rPr>
              <a:t>Innovative with high potential for impact or transformative advances – is it transferable? The responsibility is on the applicants to build this in, not just ‘ others can/may/will use it’…</a:t>
            </a:r>
          </a:p>
          <a:p>
            <a:pPr marL="285750" indent="-285750">
              <a:lnSpc>
                <a:spcPct val="150000"/>
              </a:lnSpc>
              <a:buFont typeface="Arial" panose="020B0604020202020204" pitchFamily="34" charset="0"/>
              <a:buChar char="•"/>
            </a:pPr>
            <a:r>
              <a:rPr lang="en-US" dirty="0">
                <a:solidFill>
                  <a:schemeClr val="accent1">
                    <a:lumMod val="50000"/>
                  </a:schemeClr>
                </a:solidFill>
              </a:rPr>
              <a:t>The solution is broadly applicable – not specific to your location or circumstances</a:t>
            </a:r>
          </a:p>
          <a:p>
            <a:pPr marL="285750" indent="-285750">
              <a:lnSpc>
                <a:spcPct val="150000"/>
              </a:lnSpc>
              <a:buFont typeface="Arial" panose="020B0604020202020204" pitchFamily="34" charset="0"/>
              <a:buChar char="•"/>
            </a:pPr>
            <a:r>
              <a:rPr lang="en-US" dirty="0">
                <a:solidFill>
                  <a:schemeClr val="accent1">
                    <a:lumMod val="50000"/>
                  </a:schemeClr>
                </a:solidFill>
              </a:rPr>
              <a:t>Demonstrated knowledge of the field – </a:t>
            </a:r>
            <a:r>
              <a:rPr lang="en-US" b="1" dirty="0">
                <a:solidFill>
                  <a:schemeClr val="accent1">
                    <a:lumMod val="50000"/>
                  </a:schemeClr>
                </a:solidFill>
              </a:rPr>
              <a:t>state of the art and existing solutions </a:t>
            </a:r>
            <a:r>
              <a:rPr lang="en-US" dirty="0">
                <a:solidFill>
                  <a:schemeClr val="accent1">
                    <a:lumMod val="50000"/>
                  </a:schemeClr>
                </a:solidFill>
              </a:rPr>
              <a:t>- why is your idea better?</a:t>
            </a:r>
          </a:p>
          <a:p>
            <a:pPr marL="285750" indent="-285750">
              <a:lnSpc>
                <a:spcPct val="150000"/>
              </a:lnSpc>
              <a:buFont typeface="Arial" panose="020B0604020202020204" pitchFamily="34" charset="0"/>
              <a:buChar char="•"/>
            </a:pPr>
            <a:r>
              <a:rPr lang="en-US" dirty="0">
                <a:solidFill>
                  <a:schemeClr val="accent1">
                    <a:lumMod val="50000"/>
                  </a:schemeClr>
                </a:solidFill>
              </a:rPr>
              <a:t>All the required expertize is covered – all team members are required, integrated into the plan and have input to the proposal, and the budget reflects this – </a:t>
            </a:r>
            <a:r>
              <a:rPr lang="en-US" b="1" dirty="0">
                <a:solidFill>
                  <a:schemeClr val="accent1">
                    <a:lumMod val="50000"/>
                  </a:schemeClr>
                </a:solidFill>
              </a:rPr>
              <a:t>in particular developing country team members.</a:t>
            </a:r>
          </a:p>
          <a:p>
            <a:pPr marL="285750" indent="-285750">
              <a:lnSpc>
                <a:spcPct val="150000"/>
              </a:lnSpc>
              <a:buFont typeface="Arial" panose="020B0604020202020204" pitchFamily="34" charset="0"/>
              <a:buChar char="•"/>
            </a:pPr>
            <a:r>
              <a:rPr lang="en-US" dirty="0">
                <a:solidFill>
                  <a:schemeClr val="accent1">
                    <a:lumMod val="50000"/>
                  </a:schemeClr>
                </a:solidFill>
              </a:rPr>
              <a:t>Clearly states the problem, solution, approach, objectives and work plan ( if multiple parts, bring ideas together to form a single coherent proposal)</a:t>
            </a:r>
          </a:p>
          <a:p>
            <a:pPr marL="285750" indent="-285750">
              <a:lnSpc>
                <a:spcPct val="150000"/>
              </a:lnSpc>
              <a:buFont typeface="Arial" panose="020B0604020202020204" pitchFamily="34" charset="0"/>
              <a:buChar char="•"/>
            </a:pPr>
            <a:r>
              <a:rPr lang="en-US" dirty="0">
                <a:solidFill>
                  <a:schemeClr val="accent1">
                    <a:lumMod val="50000"/>
                  </a:schemeClr>
                </a:solidFill>
              </a:rPr>
              <a:t>For translational/development projects – know what else is needed!</a:t>
            </a:r>
          </a:p>
          <a:p>
            <a:pPr marL="285750" indent="-285750">
              <a:lnSpc>
                <a:spcPct val="150000"/>
              </a:lnSpc>
              <a:buFont typeface="Arial" panose="020B0604020202020204" pitchFamily="34" charset="0"/>
              <a:buChar char="•"/>
            </a:pPr>
            <a:r>
              <a:rPr lang="en-US" dirty="0">
                <a:solidFill>
                  <a:schemeClr val="accent1">
                    <a:lumMod val="50000"/>
                  </a:schemeClr>
                </a:solidFill>
              </a:rPr>
              <a:t>Clearly state the IP position where required.</a:t>
            </a:r>
          </a:p>
          <a:p>
            <a:pPr marL="285750" indent="-285750">
              <a:lnSpc>
                <a:spcPct val="150000"/>
              </a:lnSpc>
              <a:buFont typeface="Arial" panose="020B0604020202020204" pitchFamily="34" charset="0"/>
              <a:buChar char="•"/>
            </a:pPr>
            <a:r>
              <a:rPr lang="en-US" dirty="0">
                <a:solidFill>
                  <a:schemeClr val="accent1">
                    <a:lumMod val="50000"/>
                  </a:schemeClr>
                </a:solidFill>
              </a:rPr>
              <a:t>Good management of the project – </a:t>
            </a:r>
            <a:r>
              <a:rPr lang="en-US" b="1" dirty="0">
                <a:solidFill>
                  <a:schemeClr val="accent1">
                    <a:lumMod val="50000"/>
                  </a:schemeClr>
                </a:solidFill>
              </a:rPr>
              <a:t>address the risks, both technical and operational!</a:t>
            </a:r>
          </a:p>
          <a:p>
            <a:pPr marL="285750" indent="-285750">
              <a:lnSpc>
                <a:spcPct val="150000"/>
              </a:lnSpc>
              <a:buFont typeface="Arial" panose="020B0604020202020204" pitchFamily="34" charset="0"/>
              <a:buChar char="•"/>
            </a:pPr>
            <a:r>
              <a:rPr lang="en-US" dirty="0">
                <a:solidFill>
                  <a:schemeClr val="accent1">
                    <a:lumMod val="50000"/>
                  </a:schemeClr>
                </a:solidFill>
              </a:rPr>
              <a:t>Where relevant, discuss potential long terms plans for your solutions.</a:t>
            </a:r>
          </a:p>
        </p:txBody>
      </p:sp>
    </p:spTree>
    <p:extLst>
      <p:ext uri="{BB962C8B-B14F-4D97-AF65-F5344CB8AC3E}">
        <p14:creationId xmlns:p14="http://schemas.microsoft.com/office/powerpoint/2010/main" val="343061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720761" y="268941"/>
            <a:ext cx="5229380" cy="461665"/>
          </a:xfrm>
          <a:prstGeom prst="rect">
            <a:avLst/>
          </a:prstGeom>
          <a:noFill/>
        </p:spPr>
        <p:txBody>
          <a:bodyPr wrap="none" rtlCol="0">
            <a:spAutoFit/>
          </a:bodyPr>
          <a:lstStyle/>
          <a:p>
            <a:r>
              <a:rPr lang="en-US" sz="2400" b="1" dirty="0">
                <a:solidFill>
                  <a:schemeClr val="accent1">
                    <a:lumMod val="50000"/>
                  </a:schemeClr>
                </a:solidFill>
              </a:rPr>
              <a:t>Welcome to Full Proposal Webinar</a:t>
            </a:r>
          </a:p>
        </p:txBody>
      </p:sp>
      <p:sp>
        <p:nvSpPr>
          <p:cNvPr id="3" name="Rectangle 2"/>
          <p:cNvSpPr/>
          <p:nvPr/>
        </p:nvSpPr>
        <p:spPr>
          <a:xfrm>
            <a:off x="643664" y="995629"/>
            <a:ext cx="11184368" cy="4764061"/>
          </a:xfrm>
          <a:prstGeom prst="rect">
            <a:avLst/>
          </a:prstGeom>
        </p:spPr>
        <p:txBody>
          <a:bodyPr wrap="square" lIns="91440" tIns="45720" rIns="91440" bIns="45720" anchor="t">
            <a:spAutoFit/>
          </a:bodyPr>
          <a:lstStyle/>
          <a:p>
            <a:pPr>
              <a:lnSpc>
                <a:spcPct val="107000"/>
              </a:lnSpc>
              <a:spcAft>
                <a:spcPts val="800"/>
              </a:spcAft>
            </a:pPr>
            <a:r>
              <a:rPr lang="en-US" dirty="0">
                <a:latin typeface="Calibri"/>
                <a:ea typeface="Calibri"/>
                <a:cs typeface="Arial"/>
              </a:rPr>
              <a:t>This webinar will be recorded and a link placed on the website at </a:t>
            </a:r>
            <a:r>
              <a:rPr lang="en-US" dirty="0">
                <a:ea typeface="+mn-lt"/>
                <a:cs typeface="+mn-lt"/>
                <a:hlinkClick r:id="rId4"/>
              </a:rPr>
              <a:t>https://cordap.org/full-proposal-docs-cap2023/</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a:ea typeface="Calibri"/>
                <a:cs typeface="Arial"/>
              </a:rPr>
              <a:t>    </a:t>
            </a:r>
            <a:endParaRPr lang="en-US">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Please submit questions through chat – We will go through the questions at the end of the slides.</a:t>
            </a:r>
          </a:p>
          <a:p>
            <a:pP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If we do not get to all questions today, we will update the FAQ with the outstanding queries</a:t>
            </a:r>
          </a:p>
          <a:p>
            <a:pP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a:ea typeface="Calibri"/>
                <a:cs typeface="Arial"/>
              </a:rPr>
              <a:t>For questions relating specifically to your review feedback, please email </a:t>
            </a:r>
            <a:r>
              <a:rPr lang="en-US" dirty="0">
                <a:latin typeface="Calibri"/>
                <a:ea typeface="Calibri"/>
                <a:cs typeface="Arial"/>
                <a:hlinkClick r:id="rId5"/>
              </a:rPr>
              <a:t>funding@cordap.org</a:t>
            </a:r>
            <a:r>
              <a:rPr lang="en-US" dirty="0">
                <a:latin typeface="Calibri"/>
                <a:ea typeface="Calibri"/>
                <a:cs typeface="Arial"/>
              </a:rPr>
              <a:t> </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a:ea typeface="Calibri"/>
                <a:cs typeface="Arial"/>
              </a:rPr>
              <a:t>Full Proposal Documents available at </a:t>
            </a:r>
            <a:r>
              <a:rPr lang="en-US" dirty="0">
                <a:ea typeface="+mn-lt"/>
                <a:cs typeface="+mn-lt"/>
                <a:hlinkClick r:id="rId4"/>
              </a:rPr>
              <a:t>https://cordap.org/full-proposal-docs-cap2023/</a:t>
            </a:r>
          </a:p>
          <a:p>
            <a:pPr>
              <a:lnSpc>
                <a:spcPct val="107000"/>
              </a:lnSpc>
              <a:spcAft>
                <a:spcPts val="800"/>
              </a:spcAft>
            </a:pPr>
            <a:endParaRPr lang="en-US" dirty="0">
              <a:latin typeface="Arial"/>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Can send any further queries to  </a:t>
            </a:r>
            <a:r>
              <a:rPr lang="en-US" dirty="0">
                <a:latin typeface="Calibri" panose="020F0502020204030204" pitchFamily="34" charset="0"/>
                <a:ea typeface="Calibri" panose="020F0502020204030204" pitchFamily="34" charset="0"/>
                <a:cs typeface="Arial" panose="020B0604020202020204" pitchFamily="34" charset="0"/>
                <a:hlinkClick r:id="rId6"/>
              </a:rPr>
              <a:t>funding@cordap.org</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485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1285538" y="1538343"/>
            <a:ext cx="9843248" cy="2308324"/>
          </a:xfrm>
          <a:prstGeom prst="rect">
            <a:avLst/>
          </a:prstGeom>
          <a:noFill/>
        </p:spPr>
        <p:txBody>
          <a:bodyPr wrap="square" rtlCol="0">
            <a:spAutoFit/>
          </a:bodyPr>
          <a:lstStyle/>
          <a:p>
            <a:pPr algn="ctr"/>
            <a:r>
              <a:rPr lang="en-US" sz="3600" dirty="0"/>
              <a:t>THANK YOU</a:t>
            </a:r>
          </a:p>
          <a:p>
            <a:pPr algn="ctr"/>
            <a:endParaRPr lang="en-US" sz="3600" dirty="0"/>
          </a:p>
          <a:p>
            <a:pPr algn="ctr"/>
            <a:r>
              <a:rPr lang="en-US" sz="3600" dirty="0"/>
              <a:t>Questions Welcome</a:t>
            </a:r>
          </a:p>
          <a:p>
            <a:pPr algn="ctr"/>
            <a:endParaRPr lang="en-US" sz="3600" dirty="0"/>
          </a:p>
        </p:txBody>
      </p:sp>
    </p:spTree>
    <p:extLst>
      <p:ext uri="{BB962C8B-B14F-4D97-AF65-F5344CB8AC3E}">
        <p14:creationId xmlns:p14="http://schemas.microsoft.com/office/powerpoint/2010/main" val="186390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59"/>
            <a:ext cx="12192000" cy="744141"/>
          </a:xfrm>
          <a:prstGeom prst="rect">
            <a:avLst/>
          </a:prstGeom>
          <a:noFill/>
          <a:ln>
            <a:noFill/>
          </a:ln>
        </p:spPr>
      </p:pic>
      <p:sp>
        <p:nvSpPr>
          <p:cNvPr id="2" name="TextBox 1"/>
          <p:cNvSpPr txBox="1"/>
          <p:nvPr/>
        </p:nvSpPr>
        <p:spPr>
          <a:xfrm>
            <a:off x="828337" y="330617"/>
            <a:ext cx="8020785" cy="461665"/>
          </a:xfrm>
          <a:prstGeom prst="rect">
            <a:avLst/>
          </a:prstGeom>
          <a:noFill/>
        </p:spPr>
        <p:txBody>
          <a:bodyPr wrap="none" rtlCol="0">
            <a:spAutoFit/>
          </a:bodyPr>
          <a:lstStyle/>
          <a:p>
            <a:r>
              <a:rPr lang="en-US" sz="2400" b="1" dirty="0">
                <a:solidFill>
                  <a:schemeClr val="accent1">
                    <a:lumMod val="50000"/>
                  </a:schemeClr>
                </a:solidFill>
              </a:rPr>
              <a:t>CORDAP Coral Accelerator Program – Concept Notes</a:t>
            </a:r>
          </a:p>
        </p:txBody>
      </p:sp>
      <p:sp>
        <p:nvSpPr>
          <p:cNvPr id="3" name="Rectangle 2"/>
          <p:cNvSpPr/>
          <p:nvPr/>
        </p:nvSpPr>
        <p:spPr>
          <a:xfrm>
            <a:off x="400350" y="1882692"/>
            <a:ext cx="11613935" cy="1219629"/>
          </a:xfrm>
          <a:prstGeom prst="rect">
            <a:avLst/>
          </a:prstGeom>
        </p:spPr>
        <p:txBody>
          <a:bodyPr wrap="square">
            <a:spAutoFit/>
          </a:bodyPr>
          <a:lstStyle/>
          <a:p>
            <a:pPr>
              <a:lnSpc>
                <a:spcPct val="107000"/>
              </a:lnSpc>
              <a:spcAft>
                <a:spcPts val="800"/>
              </a:spcAft>
            </a:pPr>
            <a:endParaRPr lang="en-US" sz="2400" b="1" dirty="0">
              <a:solidFill>
                <a:schemeClr val="accent1">
                  <a:lumMod val="50000"/>
                </a:schemeClr>
              </a:solidFill>
              <a:ea typeface="Calibri" panose="020F0502020204030204" pitchFamily="34" charset="0"/>
              <a:cs typeface="Arial" panose="020B0604020202020204" pitchFamily="34" charset="0"/>
            </a:endParaRPr>
          </a:p>
          <a:p>
            <a:pPr>
              <a:lnSpc>
                <a:spcPct val="107000"/>
              </a:lnSpc>
              <a:spcAft>
                <a:spcPts val="800"/>
              </a:spcAft>
            </a:pPr>
            <a:endParaRPr lang="en-US" sz="1600" dirty="0">
              <a:solidFill>
                <a:schemeClr val="accent1">
                  <a:lumMod val="50000"/>
                </a:schemeClr>
              </a:solidFill>
              <a:effectLst/>
              <a:ea typeface="Calibri" panose="020F0502020204030204" pitchFamily="34" charset="0"/>
              <a:cs typeface="Arial" panose="020B0604020202020204" pitchFamily="34" charset="0"/>
            </a:endParaRPr>
          </a:p>
          <a:p>
            <a:pPr>
              <a:lnSpc>
                <a:spcPct val="107000"/>
              </a:lnSpc>
              <a:spcAft>
                <a:spcPts val="800"/>
              </a:spcAft>
            </a:pPr>
            <a:endParaRPr lang="en-US" sz="1600" dirty="0">
              <a:ea typeface="Calibri" panose="020F0502020204030204" pitchFamily="34" charset="0"/>
              <a:cs typeface="Arial" panose="020B0604020202020204" pitchFamily="34" charset="0"/>
            </a:endParaRPr>
          </a:p>
        </p:txBody>
      </p:sp>
      <p:sp>
        <p:nvSpPr>
          <p:cNvPr id="4" name="Rectangle 3"/>
          <p:cNvSpPr/>
          <p:nvPr/>
        </p:nvSpPr>
        <p:spPr>
          <a:xfrm>
            <a:off x="1177126" y="1134547"/>
            <a:ext cx="10614523" cy="4524315"/>
          </a:xfrm>
          <a:prstGeom prst="rect">
            <a:avLst/>
          </a:prstGeom>
        </p:spPr>
        <p:txBody>
          <a:bodyPr wrap="square">
            <a:spAutoFit/>
          </a:bodyPr>
          <a:lstStyle/>
          <a:p>
            <a:pPr marL="285750" indent="-285750">
              <a:buFont typeface="Arial" panose="020B0604020202020204" pitchFamily="34" charset="0"/>
              <a:buChar char="•"/>
            </a:pPr>
            <a:r>
              <a:rPr lang="en-US" sz="2400" dirty="0"/>
              <a:t>Number of Proposals Received			120</a:t>
            </a:r>
          </a:p>
          <a:p>
            <a:pPr marL="285750" indent="-285750">
              <a:buFont typeface="Arial" panose="020B0604020202020204" pitchFamily="34" charset="0"/>
              <a:buChar char="•"/>
            </a:pPr>
            <a:r>
              <a:rPr lang="en-US" sz="2400" dirty="0"/>
              <a:t>Total number of applicant ( Inc. co-apps)	605</a:t>
            </a:r>
          </a:p>
          <a:p>
            <a:pPr marL="285750" indent="-285750">
              <a:buFont typeface="Arial" panose="020B0604020202020204" pitchFamily="34" charset="0"/>
              <a:buChar char="•"/>
            </a:pPr>
            <a:r>
              <a:rPr lang="en-US" sz="2400" dirty="0"/>
              <a:t>Total number of countries involved		80</a:t>
            </a:r>
          </a:p>
          <a:p>
            <a:pPr marL="285750" indent="-285750">
              <a:buFont typeface="Arial" panose="020B0604020202020204" pitchFamily="34" charset="0"/>
              <a:buChar char="•"/>
            </a:pPr>
            <a:r>
              <a:rPr lang="en-US" sz="2400" dirty="0"/>
              <a:t>Total Number of LMIC Countries 		45</a:t>
            </a:r>
          </a:p>
          <a:p>
            <a:pPr marL="285750" indent="-285750">
              <a:buFont typeface="Arial" panose="020B0604020202020204" pitchFamily="34" charset="0"/>
              <a:buChar char="•"/>
            </a:pPr>
            <a:r>
              <a:rPr lang="en-US" sz="2400" dirty="0"/>
              <a:t>Proposals Led by LMIC Countries		40	</a:t>
            </a:r>
          </a:p>
          <a:p>
            <a:pPr marL="285750" indent="-285750">
              <a:buFont typeface="Arial" panose="020B0604020202020204" pitchFamily="34" charset="0"/>
              <a:buChar char="•"/>
            </a:pPr>
            <a:r>
              <a:rPr lang="en-US" sz="2400" dirty="0"/>
              <a:t>Number of Female Lead Applicants		38</a:t>
            </a:r>
          </a:p>
          <a:p>
            <a:pPr marL="285750" indent="-285750">
              <a:buFont typeface="Arial" panose="020B0604020202020204" pitchFamily="34" charset="0"/>
              <a:buChar char="•"/>
            </a:pPr>
            <a:r>
              <a:rPr lang="en-US" sz="2400" dirty="0"/>
              <a:t>Number of Female applicants in total		234</a:t>
            </a:r>
          </a:p>
          <a:p>
            <a:r>
              <a:rPr lang="en-US" sz="2400" dirty="0"/>
              <a:t>	</a:t>
            </a:r>
          </a:p>
          <a:p>
            <a:pPr marL="285750" indent="-285750">
              <a:buFont typeface="Arial" panose="020B0604020202020204" pitchFamily="34" charset="0"/>
              <a:buChar char="•"/>
            </a:pPr>
            <a:r>
              <a:rPr lang="en-US" sz="2400" dirty="0"/>
              <a:t>Total funding requested over 		US $159 million</a:t>
            </a:r>
          </a:p>
          <a:p>
            <a:pPr marL="285750" indent="-285750">
              <a:buFont typeface="Arial" panose="020B0604020202020204" pitchFamily="34" charset="0"/>
              <a:buChar char="•"/>
            </a:pPr>
            <a:endParaRPr lang="en-US" sz="2400" dirty="0"/>
          </a:p>
          <a:p>
            <a:r>
              <a:rPr lang="en-US" sz="2400" dirty="0"/>
              <a:t>39 Proposals have been invited to Submit a Full Proposal</a:t>
            </a:r>
          </a:p>
          <a:p>
            <a:r>
              <a:rPr lang="en-US" sz="2400" dirty="0"/>
              <a:t>Maximum budget of US $18M, approximately 12-13 proposals can be funded</a:t>
            </a:r>
          </a:p>
        </p:txBody>
      </p:sp>
    </p:spTree>
    <p:extLst>
      <p:ext uri="{BB962C8B-B14F-4D97-AF65-F5344CB8AC3E}">
        <p14:creationId xmlns:p14="http://schemas.microsoft.com/office/powerpoint/2010/main" val="171893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489473" y="279700"/>
            <a:ext cx="4056752" cy="461665"/>
          </a:xfrm>
          <a:prstGeom prst="rect">
            <a:avLst/>
          </a:prstGeom>
          <a:noFill/>
        </p:spPr>
        <p:txBody>
          <a:bodyPr wrap="none" rtlCol="0">
            <a:spAutoFit/>
          </a:bodyPr>
          <a:lstStyle/>
          <a:p>
            <a:r>
              <a:rPr lang="en-US" sz="2400" b="1" dirty="0">
                <a:solidFill>
                  <a:schemeClr val="accent1">
                    <a:lumMod val="50000"/>
                  </a:schemeClr>
                </a:solidFill>
              </a:rPr>
              <a:t>CORDAP Funding Policies</a:t>
            </a:r>
          </a:p>
        </p:txBody>
      </p:sp>
      <p:sp>
        <p:nvSpPr>
          <p:cNvPr id="3" name="Rectangle 2"/>
          <p:cNvSpPr/>
          <p:nvPr/>
        </p:nvSpPr>
        <p:spPr>
          <a:xfrm>
            <a:off x="568362" y="1068789"/>
            <a:ext cx="9075869" cy="5053756"/>
          </a:xfrm>
          <a:prstGeom prst="rect">
            <a:avLst/>
          </a:prstGeom>
        </p:spPr>
        <p:txBody>
          <a:bodyPr wrap="square">
            <a:spAutoFit/>
          </a:bodyPr>
          <a:lstStyle/>
          <a:p>
            <a:pPr marR="0" lvl="0">
              <a:lnSpc>
                <a:spcPct val="107000"/>
              </a:lnSpc>
              <a:spcBef>
                <a:spcPts val="0"/>
              </a:spcBef>
              <a:spcAft>
                <a:spcPts val="800"/>
              </a:spcAft>
              <a:buSzPts val="1000"/>
            </a:pPr>
            <a:r>
              <a:rPr lang="en-US" sz="2000" b="1" dirty="0">
                <a:effectLst/>
                <a:latin typeface="Calibri" panose="020F0502020204030204" pitchFamily="34" charset="0"/>
                <a:ea typeface="Noto Sans Symbols"/>
                <a:cs typeface="Calibri" panose="020F0502020204030204" pitchFamily="34" charset="0"/>
              </a:rPr>
              <a:t>Intellectual Property  </a:t>
            </a:r>
          </a:p>
          <a:p>
            <a:pPr marL="800100" lvl="1" indent="-342900">
              <a:lnSpc>
                <a:spcPct val="107000"/>
              </a:lnSpc>
              <a:spcAft>
                <a:spcPts val="800"/>
              </a:spcAft>
              <a:buSzPts val="1000"/>
              <a:buFont typeface="Arial" panose="020B0604020202020204" pitchFamily="34" charset="0"/>
              <a:buChar char="●"/>
            </a:pPr>
            <a:r>
              <a:rPr lang="en-US" sz="1600" dirty="0">
                <a:effectLst/>
                <a:latin typeface="Calibri" panose="020F0502020204030204" pitchFamily="34" charset="0"/>
                <a:ea typeface="Noto Sans Symbols"/>
                <a:cs typeface="Calibri" panose="020F0502020204030204" pitchFamily="34" charset="0"/>
              </a:rPr>
              <a:t>CORDAP does not seek to own any of the IP resulting from its funded activities. Ownership vests as agreed by the organizations collaborating on the research. </a:t>
            </a:r>
          </a:p>
          <a:p>
            <a:pPr marL="800100" lvl="1" indent="-342900">
              <a:lnSpc>
                <a:spcPct val="107000"/>
              </a:lnSpc>
              <a:spcAft>
                <a:spcPts val="800"/>
              </a:spcAft>
              <a:buSzPts val="1000"/>
              <a:buFont typeface="Arial" panose="020B0604020202020204" pitchFamily="34" charset="0"/>
              <a:buChar char="●"/>
            </a:pPr>
            <a:r>
              <a:rPr lang="en-US" sz="1600" dirty="0">
                <a:effectLst/>
                <a:latin typeface="Calibri" panose="020F0502020204030204" pitchFamily="34" charset="0"/>
                <a:ea typeface="Noto Sans Symbols"/>
                <a:cs typeface="Calibri" panose="020F0502020204030204" pitchFamily="34" charset="0"/>
              </a:rPr>
              <a:t>Owners of IP resulting from CORDAP-funded activities must provide</a:t>
            </a:r>
            <a:r>
              <a:rPr lang="en-US" sz="1600" b="1" dirty="0">
                <a:effectLst/>
                <a:latin typeface="Calibri" panose="020F0502020204030204" pitchFamily="34" charset="0"/>
                <a:ea typeface="Noto Sans Symbols"/>
                <a:cs typeface="Calibri" panose="020F0502020204030204" pitchFamily="34" charset="0"/>
              </a:rPr>
              <a:t> a free license </a:t>
            </a:r>
            <a:r>
              <a:rPr lang="en-US" sz="1600" dirty="0">
                <a:effectLst/>
                <a:latin typeface="Calibri" panose="020F0502020204030204" pitchFamily="34" charset="0"/>
                <a:ea typeface="Noto Sans Symbols"/>
                <a:cs typeface="Calibri" panose="020F0502020204030204" pitchFamily="34" charset="0"/>
              </a:rPr>
              <a:t>for </a:t>
            </a:r>
            <a:r>
              <a:rPr lang="en-US" sz="1600" b="1" dirty="0">
                <a:effectLst/>
                <a:latin typeface="Calibri" panose="020F0502020204030204" pitchFamily="34" charset="0"/>
                <a:ea typeface="Noto Sans Symbols"/>
                <a:cs typeface="Calibri" panose="020F0502020204030204" pitchFamily="34" charset="0"/>
              </a:rPr>
              <a:t>all commercial and non-commercial coral restoration use, </a:t>
            </a:r>
            <a:r>
              <a:rPr lang="en-US" sz="1600" dirty="0">
                <a:effectLst/>
                <a:latin typeface="Calibri" panose="020F0502020204030204" pitchFamily="34" charset="0"/>
                <a:ea typeface="Noto Sans Symbols"/>
                <a:cs typeface="Calibri" panose="020F0502020204030204" pitchFamily="34" charset="0"/>
              </a:rPr>
              <a:t>including free license to any background IP the project relies on.</a:t>
            </a:r>
          </a:p>
          <a:p>
            <a:pPr marL="800100" lvl="1" indent="-342900">
              <a:lnSpc>
                <a:spcPct val="107000"/>
              </a:lnSpc>
              <a:spcAft>
                <a:spcPts val="800"/>
              </a:spcAft>
              <a:buSzPts val="1000"/>
              <a:buFont typeface="Arial" panose="020B0604020202020204" pitchFamily="34" charset="0"/>
              <a:buChar char="●"/>
            </a:pPr>
            <a:r>
              <a:rPr lang="en-US" sz="1600" dirty="0">
                <a:effectLst/>
                <a:latin typeface="Calibri" panose="020F0502020204030204" pitchFamily="34" charset="0"/>
                <a:ea typeface="Noto Sans Symbols"/>
                <a:cs typeface="Calibri" panose="020F0502020204030204" pitchFamily="34" charset="0"/>
              </a:rPr>
              <a:t>CORDAP-funded developments and technologies should be made available and accessible at an affordable price to all coral restoration projects.</a:t>
            </a:r>
          </a:p>
          <a:p>
            <a:pPr lvl="1">
              <a:lnSpc>
                <a:spcPct val="107000"/>
              </a:lnSpc>
              <a:spcAft>
                <a:spcPts val="800"/>
              </a:spcAft>
              <a:buSzPts val="1000"/>
            </a:pPr>
            <a:endParaRPr lang="en-US" sz="1600" dirty="0">
              <a:effectLst/>
              <a:latin typeface="Calibri" panose="020F0502020204030204" pitchFamily="34" charset="0"/>
              <a:ea typeface="Noto Sans Symbols"/>
              <a:cs typeface="Calibri" panose="020F0502020204030204" pitchFamily="34" charset="0"/>
            </a:endParaRPr>
          </a:p>
          <a:p>
            <a:pPr lvl="0" algn="just">
              <a:lnSpc>
                <a:spcPct val="107000"/>
              </a:lnSpc>
              <a:spcAft>
                <a:spcPts val="800"/>
              </a:spcAft>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Open Access</a:t>
            </a:r>
          </a:p>
          <a:p>
            <a:pPr marL="742950" lvl="1" indent="-285750" algn="just">
              <a:spcAft>
                <a:spcPts val="800"/>
              </a:spcAft>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Publications, and underlying data, will be immediately, freely and openly accessible to all</a:t>
            </a:r>
          </a:p>
          <a:p>
            <a:pPr marL="742950" lvl="1" indent="-285750" algn="just">
              <a:spcAft>
                <a:spcPts val="800"/>
              </a:spcAft>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There should be no barriers to the re-use and dissemination of CORDAP funded publications</a:t>
            </a:r>
          </a:p>
          <a:p>
            <a:pPr marL="742950" lvl="1" indent="-285750" algn="just">
              <a:spcAft>
                <a:spcPts val="800"/>
              </a:spcAft>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CORDAP will pay necessary reasonable fees.  </a:t>
            </a:r>
          </a:p>
          <a:p>
            <a:pPr marL="742950" lvl="1" indent="-285750" algn="just">
              <a:spcAft>
                <a:spcPts val="800"/>
              </a:spcAft>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Research data and software should be Findable, Accessible, Interoperable &amp; Reusable (FAIR).</a:t>
            </a:r>
            <a:endParaRPr lang="en-US" sz="1600" dirty="0">
              <a:latin typeface="Calibri" panose="020F0502020204030204" pitchFamily="34" charset="0"/>
              <a:ea typeface="Noto Sans Symbols"/>
              <a:cs typeface="Calibri" panose="020F0502020204030204" pitchFamily="34" charset="0"/>
            </a:endParaRPr>
          </a:p>
          <a:p>
            <a:pPr marR="0" lvl="0">
              <a:lnSpc>
                <a:spcPct val="107000"/>
              </a:lnSpc>
              <a:spcBef>
                <a:spcPts val="0"/>
              </a:spcBef>
              <a:spcAft>
                <a:spcPts val="800"/>
              </a:spcAft>
              <a:buSzPts val="1000"/>
            </a:pPr>
            <a:endParaRPr lang="en-US" sz="1100" dirty="0">
              <a:effectLst/>
              <a:latin typeface="Noto Sans Symbols"/>
              <a:ea typeface="Noto Sans Symbols"/>
              <a:cs typeface="Noto Sans Symbols"/>
            </a:endParaRPr>
          </a:p>
        </p:txBody>
      </p:sp>
      <p:pic>
        <p:nvPicPr>
          <p:cNvPr id="2050" name="Picture 2" descr="Open access is more than free access - Open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9500" y="4031512"/>
            <a:ext cx="2600858" cy="10166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9478196" y="416110"/>
            <a:ext cx="2658198" cy="2301127"/>
          </a:xfrm>
          <a:prstGeom prst="rect">
            <a:avLst/>
          </a:prstGeom>
        </p:spPr>
      </p:pic>
    </p:spTree>
    <p:extLst>
      <p:ext uri="{BB962C8B-B14F-4D97-AF65-F5344CB8AC3E}">
        <p14:creationId xmlns:p14="http://schemas.microsoft.com/office/powerpoint/2010/main" val="68427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59"/>
            <a:ext cx="12192000" cy="744141"/>
          </a:xfrm>
          <a:prstGeom prst="rect">
            <a:avLst/>
          </a:prstGeom>
          <a:noFill/>
          <a:ln>
            <a:noFill/>
          </a:ln>
        </p:spPr>
      </p:pic>
      <p:sp>
        <p:nvSpPr>
          <p:cNvPr id="2" name="TextBox 1"/>
          <p:cNvSpPr txBox="1"/>
          <p:nvPr/>
        </p:nvSpPr>
        <p:spPr>
          <a:xfrm>
            <a:off x="473335" y="217661"/>
            <a:ext cx="10192872" cy="769441"/>
          </a:xfrm>
          <a:prstGeom prst="rect">
            <a:avLst/>
          </a:prstGeom>
          <a:noFill/>
        </p:spPr>
        <p:txBody>
          <a:bodyPr wrap="square" lIns="91440" tIns="45720" rIns="91440" bIns="45720" rtlCol="0" anchor="t">
            <a:spAutoFit/>
          </a:bodyPr>
          <a:lstStyle/>
          <a:p>
            <a:r>
              <a:rPr lang="en-US" sz="2400" b="1" dirty="0">
                <a:solidFill>
                  <a:schemeClr val="accent1">
                    <a:lumMod val="50000"/>
                  </a:schemeClr>
                </a:solidFill>
              </a:rPr>
              <a:t>CORDAP’s Coral Accelerator Program (CAP) 2023</a:t>
            </a:r>
          </a:p>
          <a:p>
            <a:pPr algn="ctr"/>
            <a:r>
              <a:rPr lang="en-US" sz="2000" b="1" dirty="0">
                <a:solidFill>
                  <a:schemeClr val="accent1">
                    <a:lumMod val="50000"/>
                  </a:schemeClr>
                </a:solidFill>
              </a:rPr>
              <a:t>Objectives and Goals</a:t>
            </a:r>
          </a:p>
        </p:txBody>
      </p:sp>
      <p:sp>
        <p:nvSpPr>
          <p:cNvPr id="3" name="Rectangle 2"/>
          <p:cNvSpPr/>
          <p:nvPr/>
        </p:nvSpPr>
        <p:spPr>
          <a:xfrm>
            <a:off x="524066" y="1273067"/>
            <a:ext cx="8792058" cy="4351961"/>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000" dirty="0">
                <a:solidFill>
                  <a:schemeClr val="accent1">
                    <a:lumMod val="50000"/>
                  </a:schemeClr>
                </a:solidFill>
                <a:ea typeface="Calibri" panose="020F0502020204030204" pitchFamily="34" charset="0"/>
                <a:cs typeface="Arial" panose="020B0604020202020204" pitchFamily="34" charset="0"/>
              </a:rPr>
              <a:t>CORDAP will deliver technologies, methods, and processes that can be applied in conservation and restoration efforts across the world through existing national and international efforts.</a:t>
            </a:r>
          </a:p>
          <a:p>
            <a:pPr marL="342900" indent="-342900">
              <a:lnSpc>
                <a:spcPct val="107000"/>
              </a:lnSpc>
              <a:spcAft>
                <a:spcPts val="800"/>
              </a:spcAft>
              <a:buFont typeface="Arial" panose="020B0604020202020204" pitchFamily="34" charset="0"/>
              <a:buChar char="•"/>
            </a:pPr>
            <a:r>
              <a:rPr lang="en-US" sz="2000" dirty="0">
                <a:solidFill>
                  <a:schemeClr val="accent1">
                    <a:lumMod val="50000"/>
                  </a:schemeClr>
                </a:solidFill>
                <a:ea typeface="Calibri" panose="020F0502020204030204" pitchFamily="34" charset="0"/>
                <a:cs typeface="Arial" panose="020B0604020202020204" pitchFamily="34" charset="0"/>
              </a:rPr>
              <a:t>Innovation crucial to filling the significant gap between current and required global capabilities. </a:t>
            </a:r>
          </a:p>
          <a:p>
            <a:pPr marL="342900" indent="-342900">
              <a:lnSpc>
                <a:spcPct val="107000"/>
              </a:lnSpc>
              <a:spcAft>
                <a:spcPts val="800"/>
              </a:spcAft>
              <a:buFont typeface="Arial" panose="020B0604020202020204" pitchFamily="34" charset="0"/>
              <a:buChar char="•"/>
            </a:pPr>
            <a:r>
              <a:rPr lang="en-US" sz="2000" dirty="0">
                <a:solidFill>
                  <a:schemeClr val="accent1">
                    <a:lumMod val="50000"/>
                  </a:schemeClr>
                </a:solidFill>
                <a:ea typeface="Calibri" panose="020F0502020204030204" pitchFamily="34" charset="0"/>
                <a:cs typeface="Arial" panose="020B0604020202020204" pitchFamily="34" charset="0"/>
              </a:rPr>
              <a:t>Projects funded under this program are expected to lead to </a:t>
            </a:r>
            <a:r>
              <a:rPr lang="en-US" sz="2000" i="1" dirty="0">
                <a:solidFill>
                  <a:schemeClr val="accent1">
                    <a:lumMod val="50000"/>
                  </a:schemeClr>
                </a:solidFill>
                <a:ea typeface="Calibri" panose="020F0502020204030204" pitchFamily="34" charset="0"/>
                <a:cs typeface="Arial" panose="020B0604020202020204" pitchFamily="34" charset="0"/>
              </a:rPr>
              <a:t>significant discoveries, innovations and improvements </a:t>
            </a:r>
            <a:r>
              <a:rPr lang="en-US" sz="2000" dirty="0">
                <a:solidFill>
                  <a:schemeClr val="accent1">
                    <a:lumMod val="50000"/>
                  </a:schemeClr>
                </a:solidFill>
                <a:ea typeface="Calibri" panose="020F0502020204030204" pitchFamily="34" charset="0"/>
                <a:cs typeface="Arial" panose="020B0604020202020204" pitchFamily="34" charset="0"/>
              </a:rPr>
              <a:t>over the current state of the art.  </a:t>
            </a:r>
          </a:p>
          <a:p>
            <a:pPr marL="342900" indent="-342900">
              <a:lnSpc>
                <a:spcPct val="107000"/>
              </a:lnSpc>
              <a:spcAft>
                <a:spcPts val="800"/>
              </a:spcAft>
              <a:buFont typeface="Arial" panose="020B0604020202020204" pitchFamily="34" charset="0"/>
              <a:buChar char="•"/>
            </a:pPr>
            <a:r>
              <a:rPr lang="en-US" sz="2000" dirty="0">
                <a:solidFill>
                  <a:schemeClr val="accent1">
                    <a:lumMod val="50000"/>
                  </a:schemeClr>
                </a:solidFill>
                <a:ea typeface="Calibri" panose="020F0502020204030204" pitchFamily="34" charset="0"/>
                <a:cs typeface="Arial" panose="020B0604020202020204" pitchFamily="34" charset="0"/>
              </a:rPr>
              <a:t>Proposals </a:t>
            </a:r>
            <a:r>
              <a:rPr lang="en-US" sz="2000" i="1" dirty="0">
                <a:solidFill>
                  <a:schemeClr val="accent1">
                    <a:lumMod val="50000"/>
                  </a:schemeClr>
                </a:solidFill>
                <a:ea typeface="Calibri" panose="020F0502020204030204" pitchFamily="34" charset="0"/>
                <a:cs typeface="Arial" panose="020B0604020202020204" pitchFamily="34" charset="0"/>
              </a:rPr>
              <a:t>transcending different disciplines and fields</a:t>
            </a:r>
            <a:r>
              <a:rPr lang="en-US" sz="2000" dirty="0">
                <a:solidFill>
                  <a:schemeClr val="accent1">
                    <a:lumMod val="50000"/>
                  </a:schemeClr>
                </a:solidFill>
                <a:ea typeface="Calibri" panose="020F0502020204030204" pitchFamily="34" charset="0"/>
                <a:cs typeface="Arial" panose="020B0604020202020204" pitchFamily="34" charset="0"/>
              </a:rPr>
              <a:t>, and </a:t>
            </a:r>
            <a:r>
              <a:rPr lang="en-US" sz="2000" i="1" dirty="0">
                <a:solidFill>
                  <a:schemeClr val="accent1">
                    <a:lumMod val="50000"/>
                  </a:schemeClr>
                </a:solidFill>
                <a:ea typeface="Calibri" panose="020F0502020204030204" pitchFamily="34" charset="0"/>
                <a:cs typeface="Arial" panose="020B0604020202020204" pitchFamily="34" charset="0"/>
              </a:rPr>
              <a:t>including end users </a:t>
            </a:r>
            <a:r>
              <a:rPr lang="en-US" sz="2000" dirty="0">
                <a:solidFill>
                  <a:schemeClr val="accent1">
                    <a:lumMod val="50000"/>
                  </a:schemeClr>
                </a:solidFill>
                <a:ea typeface="Calibri" panose="020F0502020204030204" pitchFamily="34" charset="0"/>
                <a:cs typeface="Arial" panose="020B0604020202020204" pitchFamily="34" charset="0"/>
              </a:rPr>
              <a:t>in the research, design, and development of projects are strongly encouraged - </a:t>
            </a:r>
            <a:r>
              <a:rPr lang="en-US" sz="2000" i="1" dirty="0">
                <a:solidFill>
                  <a:schemeClr val="accent1">
                    <a:lumMod val="50000"/>
                  </a:schemeClr>
                </a:solidFill>
                <a:ea typeface="Calibri" panose="020F0502020204030204" pitchFamily="34" charset="0"/>
                <a:cs typeface="Arial" panose="020B0604020202020204" pitchFamily="34" charset="0"/>
              </a:rPr>
              <a:t>identify suitable partners </a:t>
            </a:r>
            <a:r>
              <a:rPr lang="en-US" sz="2000" dirty="0">
                <a:solidFill>
                  <a:schemeClr val="accent1">
                    <a:lumMod val="50000"/>
                  </a:schemeClr>
                </a:solidFill>
                <a:ea typeface="Calibri" panose="020F0502020204030204" pitchFamily="34" charset="0"/>
                <a:cs typeface="Arial" panose="020B0604020202020204" pitchFamily="34" charset="0"/>
              </a:rPr>
              <a:t>and groups that can further develop and deploy the proposed technologies.</a:t>
            </a:r>
          </a:p>
        </p:txBody>
      </p:sp>
      <p:pic>
        <p:nvPicPr>
          <p:cNvPr id="5" name="Picture 4"/>
          <p:cNvPicPr>
            <a:picLocks noChangeAspect="1"/>
          </p:cNvPicPr>
          <p:nvPr/>
        </p:nvPicPr>
        <p:blipFill>
          <a:blip r:embed="rId4"/>
          <a:stretch>
            <a:fillRect/>
          </a:stretch>
        </p:blipFill>
        <p:spPr>
          <a:xfrm>
            <a:off x="9888763" y="1286426"/>
            <a:ext cx="1554887" cy="1069499"/>
          </a:xfrm>
          <a:prstGeom prst="rect">
            <a:avLst/>
          </a:prstGeom>
        </p:spPr>
      </p:pic>
      <p:pic>
        <p:nvPicPr>
          <p:cNvPr id="4" name="Picture 3"/>
          <p:cNvPicPr>
            <a:picLocks noChangeAspect="1"/>
          </p:cNvPicPr>
          <p:nvPr/>
        </p:nvPicPr>
        <p:blipFill>
          <a:blip r:embed="rId5"/>
          <a:stretch>
            <a:fillRect/>
          </a:stretch>
        </p:blipFill>
        <p:spPr>
          <a:xfrm>
            <a:off x="9838722" y="3472869"/>
            <a:ext cx="2097206" cy="1310754"/>
          </a:xfrm>
          <a:prstGeom prst="rect">
            <a:avLst/>
          </a:prstGeom>
        </p:spPr>
      </p:pic>
    </p:spTree>
    <p:extLst>
      <p:ext uri="{BB962C8B-B14F-4D97-AF65-F5344CB8AC3E}">
        <p14:creationId xmlns:p14="http://schemas.microsoft.com/office/powerpoint/2010/main" val="407762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376517" y="172123"/>
            <a:ext cx="8658139" cy="461665"/>
          </a:xfrm>
          <a:prstGeom prst="rect">
            <a:avLst/>
          </a:prstGeom>
          <a:noFill/>
        </p:spPr>
        <p:txBody>
          <a:bodyPr wrap="none" rtlCol="0">
            <a:spAutoFit/>
          </a:bodyPr>
          <a:lstStyle/>
          <a:p>
            <a:r>
              <a:rPr lang="en-US" sz="2400" b="1" dirty="0">
                <a:solidFill>
                  <a:schemeClr val="accent1">
                    <a:lumMod val="50000"/>
                  </a:schemeClr>
                </a:solidFill>
              </a:rPr>
              <a:t>How is the Full Proposal different from the Concept Note?</a:t>
            </a:r>
          </a:p>
        </p:txBody>
      </p:sp>
      <p:sp>
        <p:nvSpPr>
          <p:cNvPr id="3" name="Rectangle 2"/>
          <p:cNvSpPr/>
          <p:nvPr/>
        </p:nvSpPr>
        <p:spPr>
          <a:xfrm>
            <a:off x="376517" y="660744"/>
            <a:ext cx="11547324" cy="4412811"/>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Arial" panose="020B0604020202020204" pitchFamily="34" charset="0"/>
              </a:rPr>
              <a:t>A Concept Note, or pre-proposal, is a shorter statement of your project objectives, methodology, intended users and estimated budget.</a:t>
            </a:r>
          </a:p>
          <a:p>
            <a:pPr>
              <a:lnSpc>
                <a:spcPct val="107000"/>
              </a:lnSpc>
              <a:spcAft>
                <a:spcPts val="800"/>
              </a:spcAft>
            </a:pPr>
            <a:r>
              <a:rPr lang="en-US" sz="1600" dirty="0">
                <a:latin typeface="Calibri" panose="020F0502020204030204" pitchFamily="34" charset="0"/>
                <a:ea typeface="Calibri" panose="020F0502020204030204" pitchFamily="34" charset="0"/>
                <a:cs typeface="Arial" panose="020B0604020202020204" pitchFamily="34" charset="0"/>
              </a:rPr>
              <a:t>The Full Proposal is a more detailed, final version, incorporating concept note panel feedback and including formal organization sign off on all aspects of the proposal and agreement to CORDAP policies.</a:t>
            </a:r>
          </a:p>
          <a:p>
            <a:pPr>
              <a:lnSpc>
                <a:spcPct val="107000"/>
              </a:lnSpc>
              <a:spcAft>
                <a:spcPts val="800"/>
              </a:spcAft>
            </a:pPr>
            <a:endParaRPr lang="en-US"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Arial" panose="020B0604020202020204" pitchFamily="34" charset="0"/>
              </a:rPr>
              <a:t>Full Proposal Sections:</a:t>
            </a:r>
          </a:p>
          <a:p>
            <a:pPr>
              <a:lnSpc>
                <a:spcPct val="107000"/>
              </a:lnSpc>
              <a:spcAft>
                <a:spcPts val="800"/>
              </a:spcAft>
            </a:pPr>
            <a:r>
              <a:rPr lang="en-US" sz="1600" b="1" dirty="0">
                <a:latin typeface="Calibri" panose="020F0502020204030204" pitchFamily="34" charset="0"/>
                <a:ea typeface="Calibri" panose="020F0502020204030204" pitchFamily="34" charset="0"/>
                <a:cs typeface="Arial" panose="020B0604020202020204" pitchFamily="34" charset="0"/>
              </a:rPr>
              <a:t>The Project Narrative : ( 8 pages maximum)</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Background and Motivation</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Aims and Objectives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Strategy and Work plan</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Impact, Knowledge Transfer, and Success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Intellectual Property</a:t>
            </a:r>
          </a:p>
          <a:p>
            <a:pPr>
              <a:lnSpc>
                <a:spcPct val="107000"/>
              </a:lnSpc>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376517" y="4286208"/>
            <a:ext cx="9353394" cy="1477328"/>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Things to look out for:  </a:t>
            </a:r>
          </a:p>
          <a:p>
            <a:r>
              <a:rPr lang="en-US" dirty="0">
                <a:latin typeface="Calibri" panose="020F0502020204030204" pitchFamily="34" charset="0"/>
                <a:cs typeface="Calibri" panose="020F0502020204030204" pitchFamily="34" charset="0"/>
              </a:rPr>
              <a:t>Ensure you cover the current state of the art and developments in the field.</a:t>
            </a:r>
          </a:p>
          <a:p>
            <a:r>
              <a:rPr lang="en-US" dirty="0">
                <a:latin typeface="Calibri" panose="020F0502020204030204" pitchFamily="34" charset="0"/>
                <a:cs typeface="Calibri" panose="020F0502020204030204" pitchFamily="34" charset="0"/>
              </a:rPr>
              <a:t>Make sure you cover all risks, and potential mitigation actions, in particular early risks in a project.</a:t>
            </a:r>
          </a:p>
          <a:p>
            <a:r>
              <a:rPr lang="en-US" dirty="0">
                <a:latin typeface="Calibri" panose="020F0502020204030204" pitchFamily="34" charset="0"/>
                <a:cs typeface="Calibri" panose="020F0502020204030204" pitchFamily="34" charset="0"/>
              </a:rPr>
              <a:t>Full engagement of LMIC partners and regions</a:t>
            </a:r>
          </a:p>
          <a:p>
            <a:endParaRPr lang="en-US" dirty="0"/>
          </a:p>
        </p:txBody>
      </p:sp>
    </p:spTree>
    <p:extLst>
      <p:ext uri="{BB962C8B-B14F-4D97-AF65-F5344CB8AC3E}">
        <p14:creationId xmlns:p14="http://schemas.microsoft.com/office/powerpoint/2010/main" val="302744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376517" y="172123"/>
            <a:ext cx="8658139" cy="461665"/>
          </a:xfrm>
          <a:prstGeom prst="rect">
            <a:avLst/>
          </a:prstGeom>
          <a:noFill/>
        </p:spPr>
        <p:txBody>
          <a:bodyPr wrap="none" rtlCol="0">
            <a:spAutoFit/>
          </a:bodyPr>
          <a:lstStyle/>
          <a:p>
            <a:r>
              <a:rPr lang="en-US" sz="2400" b="1" dirty="0">
                <a:solidFill>
                  <a:schemeClr val="accent1">
                    <a:lumMod val="50000"/>
                  </a:schemeClr>
                </a:solidFill>
              </a:rPr>
              <a:t>How is the Full Proposal different from the Concept Note?</a:t>
            </a:r>
          </a:p>
        </p:txBody>
      </p:sp>
      <p:sp>
        <p:nvSpPr>
          <p:cNvPr id="3" name="Rectangle 2"/>
          <p:cNvSpPr/>
          <p:nvPr/>
        </p:nvSpPr>
        <p:spPr>
          <a:xfrm>
            <a:off x="664170" y="968120"/>
            <a:ext cx="11184368" cy="4618444"/>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Arial" panose="020B0604020202020204" pitchFamily="34" charset="0"/>
              </a:rPr>
              <a:t>Full Proposal Sections:</a:t>
            </a:r>
          </a:p>
          <a:p>
            <a:pPr>
              <a:lnSpc>
                <a:spcPct val="107000"/>
              </a:lnSpc>
              <a:spcAft>
                <a:spcPts val="800"/>
              </a:spcAft>
            </a:pPr>
            <a:r>
              <a:rPr lang="en-US" sz="1600" dirty="0">
                <a:latin typeface="Calibri" panose="020F0502020204030204" pitchFamily="34" charset="0"/>
                <a:ea typeface="Calibri" panose="020F0502020204030204" pitchFamily="34" charset="0"/>
                <a:cs typeface="Arial" panose="020B0604020202020204" pitchFamily="34" charset="0"/>
              </a:rPr>
              <a:t>The Project Narrative </a:t>
            </a:r>
          </a:p>
          <a:p>
            <a:pPr>
              <a:lnSpc>
                <a:spcPct val="107000"/>
              </a:lnSpc>
              <a:spcAft>
                <a:spcPts val="800"/>
              </a:spcAft>
            </a:pPr>
            <a:r>
              <a:rPr lang="en-US" sz="1600" b="1" dirty="0">
                <a:latin typeface="Calibri" panose="020F0502020204030204" pitchFamily="34" charset="0"/>
                <a:ea typeface="Calibri" panose="020F0502020204030204" pitchFamily="34" charset="0"/>
                <a:cs typeface="Arial" panose="020B0604020202020204" pitchFamily="34" charset="0"/>
              </a:rPr>
              <a:t>Project Management Plan – (3 pages) </a:t>
            </a:r>
          </a:p>
          <a:p>
            <a:pPr marL="285750" indent="-285750">
              <a:lnSpc>
                <a:spcPct val="107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Overall Project Management and collaboration plan</a:t>
            </a:r>
          </a:p>
          <a:p>
            <a:pPr marL="285750" indent="-285750">
              <a:lnSpc>
                <a:spcPct val="107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Risk Assessment and Management</a:t>
            </a:r>
          </a:p>
          <a:p>
            <a:pPr marL="285750" indent="-285750">
              <a:lnSpc>
                <a:spcPct val="107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Summary of Key Deliverables</a:t>
            </a:r>
          </a:p>
          <a:p>
            <a:pPr marL="285750" indent="-285750">
              <a:lnSpc>
                <a:spcPct val="107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Gantt Chart</a:t>
            </a:r>
          </a:p>
          <a:p>
            <a:pPr>
              <a:lnSpc>
                <a:spcPct val="107000"/>
              </a:lnSpc>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Arial" panose="020B0604020202020204" pitchFamily="34" charset="0"/>
              </a:rPr>
              <a:t>An </a:t>
            </a:r>
            <a:r>
              <a:rPr lang="en-US" sz="1600" b="1" i="1" dirty="0">
                <a:latin typeface="Calibri" panose="020F0502020204030204" pitchFamily="34" charset="0"/>
                <a:ea typeface="Calibri" panose="020F0502020204030204" pitchFamily="34" charset="0"/>
                <a:cs typeface="Arial" panose="020B0604020202020204" pitchFamily="34" charset="0"/>
              </a:rPr>
              <a:t>Intervention Concept Summary </a:t>
            </a:r>
            <a:r>
              <a:rPr lang="en-US" sz="1600" dirty="0">
                <a:latin typeface="Calibri" panose="020F0502020204030204" pitchFamily="34" charset="0"/>
                <a:ea typeface="Calibri" panose="020F0502020204030204" pitchFamily="34" charset="0"/>
                <a:cs typeface="Arial" panose="020B0604020202020204" pitchFamily="34" charset="0"/>
              </a:rPr>
              <a:t>is required for project types: </a:t>
            </a:r>
            <a:r>
              <a:rPr lang="en-US" sz="1600" b="1" dirty="0">
                <a:latin typeface="Calibri" panose="020F0502020204030204" pitchFamily="34" charset="0"/>
                <a:ea typeface="Calibri" panose="020F0502020204030204" pitchFamily="34" charset="0"/>
                <a:cs typeface="Arial" panose="020B0604020202020204" pitchFamily="34" charset="0"/>
              </a:rPr>
              <a:t>( additional 2 pages maximum)</a:t>
            </a:r>
          </a:p>
          <a:p>
            <a:r>
              <a:rPr lang="en-US" sz="1400" b="1" dirty="0">
                <a:latin typeface="Calibri" panose="020F0502020204030204" pitchFamily="34" charset="0"/>
                <a:cs typeface="Calibri" panose="020F0502020204030204" pitchFamily="34" charset="0"/>
              </a:rPr>
              <a:t>•	Novel R&amp;D projects, </a:t>
            </a:r>
          </a:p>
          <a:p>
            <a:r>
              <a:rPr lang="en-US" sz="1400" b="1" dirty="0">
                <a:latin typeface="Calibri" panose="020F0502020204030204" pitchFamily="34" charset="0"/>
                <a:cs typeface="Calibri" panose="020F0502020204030204" pitchFamily="34" charset="0"/>
              </a:rPr>
              <a:t>•	Improving or scaling up existing interventions, or </a:t>
            </a:r>
          </a:p>
          <a:p>
            <a:r>
              <a:rPr lang="en-US" sz="1400" b="1" dirty="0">
                <a:latin typeface="Calibri" panose="020F0502020204030204" pitchFamily="34" charset="0"/>
                <a:cs typeface="Calibri" panose="020F0502020204030204" pitchFamily="34" charset="0"/>
              </a:rPr>
              <a:t>•	Translation R&amp;D</a:t>
            </a:r>
          </a:p>
          <a:p>
            <a:pPr>
              <a:lnSpc>
                <a:spcPct val="107000"/>
              </a:lnSpc>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Arial" panose="020B0604020202020204" pitchFamily="34" charset="0"/>
              </a:rPr>
              <a:t>Budget Information required for all proposals</a:t>
            </a:r>
          </a:p>
        </p:txBody>
      </p:sp>
    </p:spTree>
    <p:extLst>
      <p:ext uri="{BB962C8B-B14F-4D97-AF65-F5344CB8AC3E}">
        <p14:creationId xmlns:p14="http://schemas.microsoft.com/office/powerpoint/2010/main" val="109174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376517" y="172123"/>
            <a:ext cx="8658139" cy="461665"/>
          </a:xfrm>
          <a:prstGeom prst="rect">
            <a:avLst/>
          </a:prstGeom>
          <a:noFill/>
        </p:spPr>
        <p:txBody>
          <a:bodyPr wrap="none" rtlCol="0">
            <a:spAutoFit/>
          </a:bodyPr>
          <a:lstStyle/>
          <a:p>
            <a:r>
              <a:rPr lang="en-US" sz="2400" b="1" dirty="0">
                <a:solidFill>
                  <a:schemeClr val="accent1">
                    <a:lumMod val="50000"/>
                  </a:schemeClr>
                </a:solidFill>
              </a:rPr>
              <a:t>How is the Full Proposal different from the Concept Note?</a:t>
            </a:r>
          </a:p>
        </p:txBody>
      </p:sp>
      <p:pic>
        <p:nvPicPr>
          <p:cNvPr id="4" name="Picture 3"/>
          <p:cNvPicPr>
            <a:picLocks noChangeAspect="1"/>
          </p:cNvPicPr>
          <p:nvPr/>
        </p:nvPicPr>
        <p:blipFill>
          <a:blip r:embed="rId4"/>
          <a:stretch>
            <a:fillRect/>
          </a:stretch>
        </p:blipFill>
        <p:spPr>
          <a:xfrm>
            <a:off x="2938182" y="1667390"/>
            <a:ext cx="5745480" cy="4652772"/>
          </a:xfrm>
          <a:prstGeom prst="rect">
            <a:avLst/>
          </a:prstGeom>
        </p:spPr>
      </p:pic>
      <p:sp>
        <p:nvSpPr>
          <p:cNvPr id="5" name="Rectangle 4"/>
          <p:cNvSpPr/>
          <p:nvPr/>
        </p:nvSpPr>
        <p:spPr>
          <a:xfrm>
            <a:off x="645457" y="918004"/>
            <a:ext cx="11209470" cy="615553"/>
          </a:xfrm>
          <a:prstGeom prst="rect">
            <a:avLst/>
          </a:prstGeom>
        </p:spPr>
        <p:txBody>
          <a:bodyPr wrap="square">
            <a:spAutoFit/>
          </a:bodyPr>
          <a:lstStyle/>
          <a:p>
            <a:r>
              <a:rPr lang="en-US" b="1" dirty="0"/>
              <a:t>Gantt Chart </a:t>
            </a:r>
          </a:p>
          <a:p>
            <a:r>
              <a:rPr lang="en-US" sz="1600" dirty="0"/>
              <a:t>Add/remove number of tasks as needed. Indicate person(s) or team(s) responsible for the task.</a:t>
            </a:r>
          </a:p>
        </p:txBody>
      </p:sp>
    </p:spTree>
    <p:extLst>
      <p:ext uri="{BB962C8B-B14F-4D97-AF65-F5344CB8AC3E}">
        <p14:creationId xmlns:p14="http://schemas.microsoft.com/office/powerpoint/2010/main" val="185129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43" name="Google Shape;443;p34"/>
          <p:cNvPicPr preferRelativeResize="0"/>
          <p:nvPr/>
        </p:nvPicPr>
        <p:blipFill>
          <a:blip r:embed="rId3">
            <a:alphaModFix/>
          </a:blip>
          <a:stretch>
            <a:fillRect/>
          </a:stretch>
        </p:blipFill>
        <p:spPr>
          <a:xfrm>
            <a:off x="0" y="6113864"/>
            <a:ext cx="12192000" cy="744141"/>
          </a:xfrm>
          <a:prstGeom prst="rect">
            <a:avLst/>
          </a:prstGeom>
          <a:noFill/>
          <a:ln>
            <a:noFill/>
          </a:ln>
        </p:spPr>
      </p:pic>
      <p:sp>
        <p:nvSpPr>
          <p:cNvPr id="2" name="TextBox 1"/>
          <p:cNvSpPr txBox="1"/>
          <p:nvPr/>
        </p:nvSpPr>
        <p:spPr>
          <a:xfrm>
            <a:off x="376517" y="172123"/>
            <a:ext cx="6457217" cy="461665"/>
          </a:xfrm>
          <a:prstGeom prst="rect">
            <a:avLst/>
          </a:prstGeom>
          <a:noFill/>
        </p:spPr>
        <p:txBody>
          <a:bodyPr wrap="none" rtlCol="0">
            <a:spAutoFit/>
          </a:bodyPr>
          <a:lstStyle/>
          <a:p>
            <a:r>
              <a:rPr lang="en-US" sz="2400" b="1" dirty="0">
                <a:solidFill>
                  <a:schemeClr val="accent1">
                    <a:lumMod val="50000"/>
                  </a:schemeClr>
                </a:solidFill>
              </a:rPr>
              <a:t>What is an Intervention Concept Summary </a:t>
            </a:r>
          </a:p>
        </p:txBody>
      </p:sp>
      <p:sp>
        <p:nvSpPr>
          <p:cNvPr id="3" name="Rectangle 2"/>
          <p:cNvSpPr/>
          <p:nvPr/>
        </p:nvSpPr>
        <p:spPr>
          <a:xfrm>
            <a:off x="519952" y="1070933"/>
            <a:ext cx="4939554" cy="2039213"/>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Arial" panose="020B0604020202020204" pitchFamily="34" charset="0"/>
              </a:rPr>
              <a:t>Provide visibility as to what additional aspects, technologies or methods will need further development before the proposed project can have full impact.  </a:t>
            </a:r>
          </a:p>
          <a:p>
            <a:pPr>
              <a:lnSpc>
                <a:spcPct val="107000"/>
              </a:lnSpc>
              <a:spcAft>
                <a:spcPts val="800"/>
              </a:spcAft>
            </a:pPr>
            <a:r>
              <a:rPr lang="en-US" sz="1600" dirty="0">
                <a:latin typeface="Calibri" panose="020F0502020204030204" pitchFamily="34" charset="0"/>
                <a:ea typeface="Calibri" panose="020F0502020204030204" pitchFamily="34" charset="0"/>
                <a:cs typeface="Arial" panose="020B0604020202020204" pitchFamily="34" charset="0"/>
              </a:rPr>
              <a:t>Make it clear which steps this R&amp;D project relates to as opposed to ones which are necessary for the intervention but are being addressed in other institutions/projects.</a:t>
            </a:r>
          </a:p>
        </p:txBody>
      </p:sp>
      <p:pic>
        <p:nvPicPr>
          <p:cNvPr id="4" name="Picture 3"/>
          <p:cNvPicPr>
            <a:picLocks noChangeAspect="1"/>
          </p:cNvPicPr>
          <p:nvPr/>
        </p:nvPicPr>
        <p:blipFill>
          <a:blip r:embed="rId4"/>
          <a:stretch>
            <a:fillRect/>
          </a:stretch>
        </p:blipFill>
        <p:spPr>
          <a:xfrm>
            <a:off x="5947531" y="698690"/>
            <a:ext cx="6105351" cy="5350272"/>
          </a:xfrm>
          <a:prstGeom prst="rect">
            <a:avLst/>
          </a:prstGeom>
        </p:spPr>
      </p:pic>
      <p:sp>
        <p:nvSpPr>
          <p:cNvPr id="5" name="TextBox 4"/>
          <p:cNvSpPr txBox="1"/>
          <p:nvPr/>
        </p:nvSpPr>
        <p:spPr>
          <a:xfrm>
            <a:off x="8300715" y="218289"/>
            <a:ext cx="1685077" cy="369332"/>
          </a:xfrm>
          <a:prstGeom prst="rect">
            <a:avLst/>
          </a:prstGeom>
          <a:noFill/>
        </p:spPr>
        <p:txBody>
          <a:bodyPr wrap="none" rtlCol="0">
            <a:spAutoFit/>
          </a:bodyPr>
          <a:lstStyle/>
          <a:p>
            <a:r>
              <a:rPr lang="en-US" dirty="0"/>
              <a:t>Example Case</a:t>
            </a:r>
          </a:p>
        </p:txBody>
      </p:sp>
      <p:cxnSp>
        <p:nvCxnSpPr>
          <p:cNvPr id="7" name="Straight Arrow Connector 6"/>
          <p:cNvCxnSpPr/>
          <p:nvPr/>
        </p:nvCxnSpPr>
        <p:spPr>
          <a:xfrm flipV="1">
            <a:off x="5066852" y="4831971"/>
            <a:ext cx="2790162" cy="89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2635625" y="4437531"/>
            <a:ext cx="2355924" cy="923330"/>
          </a:xfrm>
          <a:prstGeom prst="rect">
            <a:avLst/>
          </a:prstGeom>
          <a:noFill/>
        </p:spPr>
        <p:txBody>
          <a:bodyPr wrap="square" rtlCol="0">
            <a:spAutoFit/>
          </a:bodyPr>
          <a:lstStyle/>
          <a:p>
            <a:r>
              <a:rPr lang="en-US" dirty="0"/>
              <a:t>TRL level not required but useful information to include</a:t>
            </a:r>
          </a:p>
        </p:txBody>
      </p:sp>
      <p:cxnSp>
        <p:nvCxnSpPr>
          <p:cNvPr id="11" name="Straight Arrow Connector 10"/>
          <p:cNvCxnSpPr/>
          <p:nvPr/>
        </p:nvCxnSpPr>
        <p:spPr>
          <a:xfrm flipV="1">
            <a:off x="4690334" y="2807746"/>
            <a:ext cx="3055172" cy="8068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98096" y="3435584"/>
            <a:ext cx="3651405" cy="646331"/>
          </a:xfrm>
          <a:prstGeom prst="rect">
            <a:avLst/>
          </a:prstGeom>
          <a:noFill/>
        </p:spPr>
        <p:txBody>
          <a:bodyPr wrap="square" rtlCol="0">
            <a:spAutoFit/>
          </a:bodyPr>
          <a:lstStyle/>
          <a:p>
            <a:r>
              <a:rPr lang="en-US" dirty="0"/>
              <a:t>Do the other required ‘bits’ for your idea to work exist now?</a:t>
            </a:r>
          </a:p>
        </p:txBody>
      </p:sp>
    </p:spTree>
    <p:extLst>
      <p:ext uri="{BB962C8B-B14F-4D97-AF65-F5344CB8AC3E}">
        <p14:creationId xmlns:p14="http://schemas.microsoft.com/office/powerpoint/2010/main" val="13723942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78EF3F74E61040AF81682057EB30F9" ma:contentTypeVersion="18" ma:contentTypeDescription="Create a new document." ma:contentTypeScope="" ma:versionID="7102b3bd443dda3968460d8bdebffcb2">
  <xsd:schema xmlns:xsd="http://www.w3.org/2001/XMLSchema" xmlns:xs="http://www.w3.org/2001/XMLSchema" xmlns:p="http://schemas.microsoft.com/office/2006/metadata/properties" xmlns:ns2="d3e0dab5-b72a-464c-a6a2-214b10797588" xmlns:ns3="b5428583-d142-4f42-b587-92871ab78417" targetNamespace="http://schemas.microsoft.com/office/2006/metadata/properties" ma:root="true" ma:fieldsID="99ade9d971c5d829ee6a37a3b5f26925" ns2:_="" ns3:_="">
    <xsd:import namespace="d3e0dab5-b72a-464c-a6a2-214b10797588"/>
    <xsd:import namespace="b5428583-d142-4f42-b587-92871ab784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0dab5-b72a-464c-a6a2-214b107975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458e5a-d47b-49a8-9671-a3f77673f1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428583-d142-4f42-b587-92871ab7841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aff83e-2886-43f2-8f7a-7373ca32ba56}" ma:internalName="TaxCatchAll" ma:showField="CatchAllData" ma:web="b5428583-d142-4f42-b587-92871ab78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428583-d142-4f42-b587-92871ab78417" xsi:nil="true"/>
    <lcf76f155ced4ddcb4097134ff3c332f xmlns="d3e0dab5-b72a-464c-a6a2-214b107975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2279B2-A8D1-4765-B26E-0D61E3788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e0dab5-b72a-464c-a6a2-214b10797588"/>
    <ds:schemaRef ds:uri="b5428583-d142-4f42-b587-92871ab78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4C0295-0887-48D1-B30F-11100B5AC18E}">
  <ds:schemaRefs>
    <ds:schemaRef ds:uri="http://schemas.microsoft.com/sharepoint/v3/contenttype/forms"/>
  </ds:schemaRefs>
</ds:datastoreItem>
</file>

<file path=customXml/itemProps3.xml><?xml version="1.0" encoding="utf-8"?>
<ds:datastoreItem xmlns:ds="http://schemas.openxmlformats.org/officeDocument/2006/customXml" ds:itemID="{FDF37C7A-CF23-4527-A961-4A15E0C87113}">
  <ds:schemaRefs>
    <ds:schemaRef ds:uri="http://schemas.microsoft.com/office/2006/metadata/properties"/>
    <ds:schemaRef ds:uri="http://schemas.microsoft.com/office/infopath/2007/PartnerControls"/>
    <ds:schemaRef ds:uri="b5428583-d142-4f42-b587-92871ab78417"/>
    <ds:schemaRef ds:uri="d3e0dab5-b72a-464c-a6a2-214b10797588"/>
  </ds:schemaRefs>
</ds:datastoreItem>
</file>

<file path=docProps/app.xml><?xml version="1.0" encoding="utf-8"?>
<Properties xmlns="http://schemas.openxmlformats.org/officeDocument/2006/extended-properties" xmlns:vt="http://schemas.openxmlformats.org/officeDocument/2006/docPropsVTypes">
  <TotalTime>15425</TotalTime>
  <Words>2309</Words>
  <Application>Microsoft Office PowerPoint</Application>
  <PresentationFormat>Widescreen</PresentationFormat>
  <Paragraphs>216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Jordan</dc:creator>
  <cp:lastModifiedBy>Rory Jordan</cp:lastModifiedBy>
  <cp:revision>284</cp:revision>
  <dcterms:created xsi:type="dcterms:W3CDTF">2022-06-06T18:11:40Z</dcterms:created>
  <dcterms:modified xsi:type="dcterms:W3CDTF">2024-01-15T11:01:13Z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0x010100BA78EF3F74E61040AF81682057EB30F9</vt:lpwstr>
  </property>
  <property fmtid="{D5CDD505-2E9C-101B-9397-08002B2CF9AE}" pid="3" name="MediaServiceImageTags">
    <vt:lpwstr/>
  </property>
</Properties>
</file>